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0"/>
  </p:notesMasterIdLst>
  <p:handoutMasterIdLst>
    <p:handoutMasterId r:id="rId41"/>
  </p:handoutMasterIdLst>
  <p:sldIdLst>
    <p:sldId id="339" r:id="rId5"/>
    <p:sldId id="369" r:id="rId6"/>
    <p:sldId id="344" r:id="rId7"/>
    <p:sldId id="342" r:id="rId8"/>
    <p:sldId id="346" r:id="rId9"/>
    <p:sldId id="343" r:id="rId10"/>
    <p:sldId id="347" r:id="rId11"/>
    <p:sldId id="348" r:id="rId12"/>
    <p:sldId id="349" r:id="rId13"/>
    <p:sldId id="350" r:id="rId14"/>
    <p:sldId id="341" r:id="rId15"/>
    <p:sldId id="351" r:id="rId16"/>
    <p:sldId id="352" r:id="rId17"/>
    <p:sldId id="353" r:id="rId18"/>
    <p:sldId id="354"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73" r:id="rId32"/>
    <p:sldId id="367" r:id="rId33"/>
    <p:sldId id="368" r:id="rId34"/>
    <p:sldId id="340" r:id="rId35"/>
    <p:sldId id="345" r:id="rId36"/>
    <p:sldId id="370" r:id="rId37"/>
    <p:sldId id="372" r:id="rId38"/>
    <p:sldId id="371" r:id="rId39"/>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000000"/>
    <a:srgbClr val="232F3E"/>
    <a:srgbClr val="595A5D"/>
    <a:srgbClr val="414042"/>
    <a:srgbClr val="DCDCDC"/>
    <a:srgbClr val="4F81BD"/>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50" autoAdjust="0"/>
    <p:restoredTop sz="81653" autoAdjust="0"/>
  </p:normalViewPr>
  <p:slideViewPr>
    <p:cSldViewPr snapToGrid="0" showGuides="1">
      <p:cViewPr varScale="1">
        <p:scale>
          <a:sx n="52" d="100"/>
          <a:sy n="52" d="100"/>
        </p:scale>
        <p:origin x="192" y="648"/>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sz="1862" b="0" i="0" u="none" strike="noStrike" baseline="0" dirty="0">
                <a:effectLst/>
              </a:rPr>
              <a:t>54.46%</a:t>
            </a:r>
            <a:r>
              <a:rPr lang="en-US" dirty="0">
                <a:solidFill>
                  <a:schemeClr val="bg1"/>
                </a:solidFill>
              </a:rPr>
              <a:t> functions proved by RRA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Number of Functions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Functions Proved</c:v>
                </c:pt>
                <c:pt idx="1">
                  <c:v>Others</c:v>
                </c:pt>
              </c:strCache>
            </c:strRef>
          </c:cat>
          <c:val>
            <c:numRef>
              <c:f>Sheet1!$B$2:$B$3</c:f>
              <c:numCache>
                <c:formatCode>General</c:formatCode>
                <c:ptCount val="2"/>
                <c:pt idx="0">
                  <c:v>61</c:v>
                </c:pt>
                <c:pt idx="1">
                  <c:v>51</c:v>
                </c:pt>
              </c:numCache>
            </c:numRef>
          </c:val>
          <c:extLst>
            <c:ext xmlns:c16="http://schemas.microsoft.com/office/drawing/2014/chart" uri="{C3380CC4-5D6E-409C-BE32-E72D297353CC}">
              <c16:uniqueId val="{00000000-99F8-8544-8B2A-0A4AF6F4459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36/61</a:t>
            </a:r>
            <a:r>
              <a:rPr lang="en-US" baseline="0" dirty="0">
                <a:solidFill>
                  <a:schemeClr val="bg1"/>
                </a:solidFill>
              </a:rPr>
              <a:t> functions with LOA proved by RRA (59.02%)</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Number of Functions with loa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2D-204D-9A3F-76BBBF1D538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E2D-204D-9A3F-76BBBF1D5382}"/>
              </c:ext>
            </c:extLst>
          </c:dPt>
          <c:cat>
            <c:strRef>
              <c:f>Sheet1!$A$2:$A$3</c:f>
              <c:strCache>
                <c:ptCount val="2"/>
                <c:pt idx="0">
                  <c:v>Functions Proved</c:v>
                </c:pt>
                <c:pt idx="1">
                  <c:v>Others</c:v>
                </c:pt>
              </c:strCache>
            </c:strRef>
          </c:cat>
          <c:val>
            <c:numRef>
              <c:f>Sheet1!$B$2:$B$3</c:f>
              <c:numCache>
                <c:formatCode>General</c:formatCode>
                <c:ptCount val="2"/>
                <c:pt idx="0">
                  <c:v>36</c:v>
                </c:pt>
                <c:pt idx="1">
                  <c:v>25</c:v>
                </c:pt>
              </c:numCache>
            </c:numRef>
          </c:val>
          <c:extLst>
            <c:ext xmlns:c16="http://schemas.microsoft.com/office/drawing/2014/chart" uri="{C3380CC4-5D6E-409C-BE32-E72D297353CC}">
              <c16:uniqueId val="{00000004-4E2D-204D-9A3F-76BBBF1D538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sz="1862" b="0" i="0" u="none" strike="noStrike" baseline="0" dirty="0">
                <a:effectLst/>
              </a:rPr>
              <a:t>54.46%</a:t>
            </a:r>
            <a:r>
              <a:rPr lang="en-US" dirty="0">
                <a:solidFill>
                  <a:schemeClr val="bg1"/>
                </a:solidFill>
              </a:rPr>
              <a:t> functions proved by RRA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Number of Functions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Functions Proved</c:v>
                </c:pt>
                <c:pt idx="1">
                  <c:v>Others</c:v>
                </c:pt>
              </c:strCache>
            </c:strRef>
          </c:cat>
          <c:val>
            <c:numRef>
              <c:f>Sheet1!$B$2:$B$3</c:f>
              <c:numCache>
                <c:formatCode>General</c:formatCode>
                <c:ptCount val="2"/>
                <c:pt idx="0">
                  <c:v>61</c:v>
                </c:pt>
                <c:pt idx="1">
                  <c:v>51</c:v>
                </c:pt>
              </c:numCache>
            </c:numRef>
          </c:val>
          <c:extLst>
            <c:ext xmlns:c16="http://schemas.microsoft.com/office/drawing/2014/chart" uri="{C3380CC4-5D6E-409C-BE32-E72D297353CC}">
              <c16:uniqueId val="{00000000-99F8-8544-8B2A-0A4AF6F4459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36/61</a:t>
            </a:r>
            <a:r>
              <a:rPr lang="en-US" baseline="0" dirty="0">
                <a:solidFill>
                  <a:schemeClr val="bg1"/>
                </a:solidFill>
              </a:rPr>
              <a:t> functions with LOA proved by RRA (59.02%)</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Number of Functions with loa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2D-204D-9A3F-76BBBF1D538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E2D-204D-9A3F-76BBBF1D5382}"/>
              </c:ext>
            </c:extLst>
          </c:dPt>
          <c:cat>
            <c:strRef>
              <c:f>Sheet1!$A$2:$A$3</c:f>
              <c:strCache>
                <c:ptCount val="2"/>
                <c:pt idx="0">
                  <c:v>Functions Proved</c:v>
                </c:pt>
                <c:pt idx="1">
                  <c:v>Others</c:v>
                </c:pt>
              </c:strCache>
            </c:strRef>
          </c:cat>
          <c:val>
            <c:numRef>
              <c:f>Sheet1!$B$2:$B$3</c:f>
              <c:numCache>
                <c:formatCode>General</c:formatCode>
                <c:ptCount val="2"/>
                <c:pt idx="0">
                  <c:v>36</c:v>
                </c:pt>
                <c:pt idx="1">
                  <c:v>25</c:v>
                </c:pt>
              </c:numCache>
            </c:numRef>
          </c:val>
          <c:extLst>
            <c:ext xmlns:c16="http://schemas.microsoft.com/office/drawing/2014/chart" uri="{C3380CC4-5D6E-409C-BE32-E72D297353CC}">
              <c16:uniqueId val="{00000004-4E2D-204D-9A3F-76BBBF1D538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8/30/21</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8/30/21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thanks for coming to my end-of-internship talk. I’m </a:t>
            </a:r>
            <a:r>
              <a:rPr lang="en-US" dirty="0" err="1"/>
              <a:t>Lefan</a:t>
            </a:r>
            <a:r>
              <a:rPr lang="en-US" dirty="0"/>
              <a:t> Zhang, a fifth year PhD student from the University of Chicago. This summer I’m doing an internship at Amazon’s automated reasoning group. My topic is using abstraction to provide unbounded proofs with CBMC.</a:t>
            </a:r>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287524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do a demo to show how easy it is to use our tool.</a:t>
            </a:r>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20233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now on I’m going to introduce details of RRA. I’ll introduce how do we achieve things we’ve shown in the demo, whether the tool is general and sound, and evaluation of RRA.</a:t>
            </a:r>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07854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talk about how do we achieve it.</a:t>
            </a:r>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981803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we have this array that we want to abstract. c is the location that we want to handle precisely and every other locations should be abstracted. </a:t>
            </a:r>
          </a:p>
          <a:p>
            <a:endParaRPr lang="en-US" dirty="0"/>
          </a:p>
          <a:p>
            <a:r>
              <a:rPr lang="en-US" dirty="0"/>
              <a:t>Intuitively, we don’t care about other locations and we don’t want to keep the values storing in them. This can be done by rewriting the accesses to this array.</a:t>
            </a:r>
          </a:p>
          <a:p>
            <a:endParaRPr lang="en-US" dirty="0"/>
          </a:p>
          <a:p>
            <a:r>
              <a:rPr lang="en-US" dirty="0"/>
              <a:t>If in the program, we read an entry from the array, we first check whether it’s at index c. If not, we didn’t track the value in this location and just return an arbitrary value to preserve the original behavior of this read. On the other hand, If it is at c, we just return the precisely tracked value at this location.</a:t>
            </a:r>
          </a:p>
          <a:p>
            <a:endParaRPr lang="en-US" dirty="0"/>
          </a:p>
          <a:p>
            <a:r>
              <a:rPr lang="en-US" dirty="0"/>
              <a:t>When we write something to a location, we also need to check whether the location is precise. If it is not, we don’t need to keep track of the value and we can discard it. If it is at the precise location, we write the value to the location.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230993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things can be done for loops over such arrays. Those loops often has an iterator that goes through the index space of the array. If we want to abstract the loop, we want to precisely handle some of the indices and abstract others away. In this example, c is the only location we want to precisely handle. Then all indices are mapped to 0, 1, and 2, representing locations before c, c itself, and locations after c.</a:t>
            </a:r>
          </a:p>
          <a:p>
            <a:endParaRPr lang="en-US" dirty="0"/>
          </a:p>
          <a:p>
            <a:r>
              <a:rPr lang="en-US" dirty="0"/>
              <a:t>Originally we have an iterator running in the concrete index space, and now we will have an abstracted iterator that runs in the abstract index space 0, 1 and 2. </a:t>
            </a:r>
          </a:p>
          <a:p>
            <a:endParaRPr lang="en-US" dirty="0"/>
          </a:p>
          <a:p>
            <a:r>
              <a:rPr lang="en-US" dirty="0"/>
              <a:t>Then inside the loop, when we read this iterator, we need to map it back to the concrete index space. In this example, we map 0 to an arbitrary value smaller than c, we map 1 to c and 2 to an arbitrary value greater than c.</a:t>
            </a:r>
          </a:p>
          <a:p>
            <a:endParaRPr lang="en-US" dirty="0"/>
          </a:p>
          <a:p>
            <a:r>
              <a:rPr lang="en-US" dirty="0"/>
              <a:t>We also need to rewrite the instructions that update the iterator. For example, when increase I by 1, the abstracted iterator will have some non-deterministic behavior. From 0, it can either stay at 0, or go in to location 1. From the abstract index 1, which is c, after the increase, it can only go to location 2. When it is at the abstract index 2, it can only stay at 2. In this way, we abstract the behaviors of loops over arrays that we want to abstract.</a:t>
            </a:r>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570954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how to abstract array accesses and loops. The tool we implemented actually goes through every instructions of the program to rewrite behaviors of array accesses and loops in the way we mentioned. It works at GOTO program level and takes a GOTO program as an input, while outputs the abstracted version.</a:t>
            </a:r>
          </a:p>
          <a:p>
            <a:endParaRPr lang="en-US" dirty="0"/>
          </a:p>
          <a:p>
            <a:r>
              <a:rPr lang="en-US" dirty="0"/>
              <a:t>In the abstracted GOTO program, large loops and arrays are now handled with a small abstracted model that can be checked by CBMC. The proof of the abstracted GOTO program implies the unbounded proof of the original GOTO program.</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950536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sounds good, but now we may want to talk about two questions. Is it general and is it sound.</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573823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talk about whether it is general. You may want to ask whether it is a toy or whether it is a tool that can handle general C programs we use in our daily life. A naïve way to achieve what we just talked about is to use a static analysis tool to carefully read our program and re-write instructions. </a:t>
            </a:r>
          </a:p>
          <a:p>
            <a:endParaRPr lang="en-US" dirty="0"/>
          </a:p>
          <a:p>
            <a:r>
              <a:rPr lang="en-US" dirty="0"/>
              <a:t>In my last year’s internship, I implemented a prototype of RRA that exactly did this. It looked at variable names at static time, searched for their usage in the program and determined whether the variable should be abstracted. This was definitely not general because it heavily relied on some ad-hoc rules.</a:t>
            </a:r>
          </a:p>
          <a:p>
            <a:endParaRPr lang="en-US" dirty="0"/>
          </a:p>
          <a:p>
            <a:r>
              <a:rPr lang="en-US" dirty="0"/>
              <a:t>I’ll provide an example on one ad-hoc rule we used last year. If the user tells us the array “a” should be abstracted and we have the following program. </a:t>
            </a:r>
          </a:p>
          <a:p>
            <a:endParaRPr lang="en-US" dirty="0"/>
          </a:p>
          <a:p>
            <a:r>
              <a:rPr lang="en-US" dirty="0"/>
              <a:t>Last year’s prototype will know that c should also be abstracted in the same way as array a because of the following </a:t>
            </a:r>
            <a:r>
              <a:rPr lang="en-US" dirty="0" err="1"/>
              <a:t>adhoc</a:t>
            </a:r>
            <a:r>
              <a:rPr lang="en-US" dirty="0"/>
              <a:t> rule: if we assign an abstracted array to another, the other should also be abstracted.</a:t>
            </a:r>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50611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not general because no matter how carefully we defined those ad-hoc rules, there could always be some undefined behaviors. For example, what if array c is assigned in a non-deterministic way. In this case whether it should be abstracted can only be determined at run-time. There’s no way static rules can handle it. The best we could say was it didn’t support this program.</a:t>
            </a:r>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810673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year, we completely re-wrote the implementation to move to a more general approach. Instead of the name-based abstraction, we now handle abstraction at a lower layer, and we call it address-based.</a:t>
            </a:r>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88447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Before going into any details, I’ll provide a short summary of my internship project. When we are doing proofs we really want it to be unbounded, which means that the proof should apply to input data of any size. C Bounded Model checker, or CBMC is heavily used within the group to prove C programs. As its name suggests, it doesn’t support unbounded proofs out of the box. We may miss errors that only occur in large inputs.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During my internship, I developed a tool that can help CBMC to prove programs unboundedly. It aims to handle programs with loops over arrays. The proof is automated, which means that users won’t need to write any contracts such as loop invariants. Moreover, we have also proved the tool is sound so that we can trust it.</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843368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implementation, instead of trying to decide how to do abstraction at static time, we move the information to run-time. At run time, we keep track of information for all allocated memory objects. Some of them should be abstracted and others should not. </a:t>
            </a:r>
          </a:p>
          <a:p>
            <a:endParaRPr lang="en-US" dirty="0"/>
          </a:p>
          <a:p>
            <a:r>
              <a:rPr lang="en-US" dirty="0"/>
              <a:t>To achieve behavior of abstraction, we only need to re-write low-level memory accesses, which is the dereference expressions in GOTO programs. When we access a memory location, we will dynamically check whether it is within an abstracted array. In such way, we no longer need to rely on a set of static rules and our tool becomes much more general.</a:t>
            </a:r>
          </a:p>
          <a:p>
            <a:r>
              <a:rPr lang="en-US" dirty="0"/>
              <a:t>However, moving this decision procedure to run-time does have some issues. Performance issue is a big one since all of them will appear in the formula checked by SAT solver. In this year we also spent a lot of time solving performance issues for the address-based approach, but we don’t have time to talk about it during this talk.</a:t>
            </a:r>
          </a:p>
          <a:p>
            <a:endParaRPr lang="en-US" dirty="0"/>
          </a:p>
          <a:p>
            <a:r>
              <a:rPr lang="en-US" dirty="0"/>
              <a:t>This is quite general, but it still has some limitations. For example, in loops we abstract, we still don’t allow loop dependences between iterations.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2322039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is whether our tool is sound.</a:t>
            </a:r>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382859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Soundness means that, If the abstracted program is proved correct, we can say the original program is correct. </a:t>
            </a:r>
          </a:p>
          <a:p>
            <a:endParaRPr lang="en-US" dirty="0"/>
          </a:p>
          <a:p>
            <a:r>
              <a:rPr lang="en-US" dirty="0"/>
              <a:t>We can say this in another way. We want to make sure that if we have a failure trace in the original program, that trace must also be possible in the abstracted program. During this year’s internship, we formally proved that RRA is sound.</a:t>
            </a:r>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124571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Proving soundness of abstraction is very similar to proving correctness of a compiler. Both of them re-writes a program  and wish to preserve behaviors.</a:t>
            </a:r>
          </a:p>
          <a:p>
            <a:endParaRPr lang="en-US" dirty="0"/>
          </a:p>
          <a:p>
            <a:r>
              <a:rPr lang="en-US" dirty="0"/>
              <a:t>We want to show that there exists a refinement mapping.</a:t>
            </a:r>
          </a:p>
          <a:p>
            <a:endParaRPr lang="en-US" dirty="0"/>
          </a:p>
          <a:p>
            <a:r>
              <a:rPr lang="en-US" dirty="0"/>
              <a:t>To do so, first, we want to show there’s a mapping between the original program’s state space and the abstracted program’s state space. We call this relation: abstraction. We write a vertical bar to say S prime is an abstraction of S.</a:t>
            </a:r>
          </a:p>
          <a:p>
            <a:endParaRPr lang="en-US" dirty="0"/>
          </a:p>
          <a:p>
            <a:r>
              <a:rPr lang="en-US" dirty="0"/>
              <a:t>Second, we want to show transitions in the original program are preserved. Say we have a transition in the original program between S1 and S2 because of an instruction, and we also have that S1 prime is an abstraction of S1. Then going from S1 prime, there will be a transition in the abstracted program to S2 prime, where S2 prime is an abstraction of S2.</a:t>
            </a:r>
          </a:p>
          <a:p>
            <a:endParaRPr lang="en-US" dirty="0"/>
          </a:p>
          <a:p>
            <a:r>
              <a:rPr lang="en-US" dirty="0"/>
              <a:t>Third, we need to show the initial state of the abstracted program is an abstraction of the initial state of the original program. After showing those three, we will be able to construct a failure trace in the abstracted program that corresponds to a failure trace in the original program.</a:t>
            </a:r>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429109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go into too many details of our soundness proof. Here I’ll just briefly mention a couple things we did for this. </a:t>
            </a:r>
          </a:p>
          <a:p>
            <a:endParaRPr lang="en-US" dirty="0"/>
          </a:p>
          <a:p>
            <a:r>
              <a:rPr lang="en-US" dirty="0"/>
              <a:t>We formally defined operational semantics of both the original program and the abstracted program. The example is just to show what it looks like. You don't need to really look into it.</a:t>
            </a:r>
          </a:p>
          <a:p>
            <a:endParaRPr lang="en-US" dirty="0"/>
          </a:p>
          <a:p>
            <a:r>
              <a:rPr lang="en-US" dirty="0"/>
              <a:t>Then we formally defined the transformation between the original program and the abstracted program. </a:t>
            </a:r>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570075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those semantics and transformation formally defined, we are able to prove that there exists a refinement mapping. Again, this is just to show what it looks like.</a:t>
            </a:r>
          </a:p>
          <a:p>
            <a:endParaRPr lang="en-US" dirty="0"/>
          </a:p>
          <a:p>
            <a:r>
              <a:rPr lang="en-US" dirty="0"/>
              <a:t>We are also working on mechanizing our proofs. Chris </a:t>
            </a:r>
            <a:r>
              <a:rPr lang="en-US" dirty="0" err="1"/>
              <a:t>Chak</a:t>
            </a:r>
            <a:r>
              <a:rPr lang="en-US" dirty="0"/>
              <a:t> has defined semantics for GOTO programs in Coq. Those semantics are really similar to semantics I defined in the soundness proof. So similar that I can re-use those to mechanize my proof in Coq. Now it is still on-going and part of the soundness proof has been checked with Coq.</a:t>
            </a:r>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3594298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we know RRA is sound. Our next thing would be evaluating our tool with some benchmarks.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988116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RRA works on loops over indexed arrays. AWS-C-Common, which is a C package used in Amazon has a lot of functions related to array-like data structures. </a:t>
            </a:r>
          </a:p>
          <a:p>
            <a:endParaRPr lang="en-US" dirty="0"/>
          </a:p>
          <a:p>
            <a:r>
              <a:rPr lang="en-US" dirty="0"/>
              <a:t>Those are the data structures that show up in AWS-C-Common. After getting rid of ones that is not array-like, we have those remaining, and there are 112 functions related to them. </a:t>
            </a:r>
          </a:p>
          <a:p>
            <a:endParaRPr lang="en-US" dirty="0"/>
          </a:p>
          <a:p>
            <a:r>
              <a:rPr lang="en-US" dirty="0"/>
              <a:t>We applied our tool to the remaining functions and more than half of them can be proved with RRA.</a:t>
            </a:r>
          </a:p>
          <a:p>
            <a:endParaRPr lang="en-US" dirty="0"/>
          </a:p>
          <a:p>
            <a:r>
              <a:rPr lang="en-US" dirty="0"/>
              <a:t>Of all the 112 remaining functions, 61 of them have loops over arrays.</a:t>
            </a:r>
          </a:p>
          <a:p>
            <a:endParaRPr lang="en-US" dirty="0"/>
          </a:p>
          <a:p>
            <a:r>
              <a:rPr lang="en-US" dirty="0"/>
              <a:t>After applying RRA, 36 of the 61 are proved unboundedly. This is about 60 percent. Note that those proofs were all bounded before we applied RRA.</a:t>
            </a:r>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635835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comparison, last year we only proved 15 programs in AWS-C-Common and now on the same package we proved around 60. This shows how general our tool has become.</a:t>
            </a:r>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160433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in this summer I implemented tool that provided unbounded proofs by using abstraction. It is way more general than the toy prototype I made in my last year’s internship. </a:t>
            </a:r>
          </a:p>
          <a:p>
            <a:endParaRPr lang="en-US" dirty="0"/>
          </a:p>
          <a:p>
            <a:r>
              <a:rPr lang="en-US" dirty="0"/>
              <a:t>I also gave a formal proof that our tool, RRA is sound. </a:t>
            </a:r>
          </a:p>
          <a:p>
            <a:endParaRPr lang="en-US" dirty="0"/>
          </a:p>
          <a:p>
            <a:r>
              <a:rPr lang="en-US" dirty="0"/>
              <a:t>We applied our tool to proofs related to array-like data structures in AWS-C-Common and got 61 of them unboundedly proved. </a:t>
            </a:r>
          </a:p>
          <a:p>
            <a:endParaRPr lang="en-US" dirty="0"/>
          </a:p>
          <a:p>
            <a:r>
              <a:rPr lang="en-US" dirty="0"/>
              <a:t>I’d like to give my thanks to my manager Mike and my mentor Mark, who gave me great support during this internship. Without them, I wouldn’t have known how to properly do a soundness proof. I’d like to thank Chris </a:t>
            </a:r>
            <a:r>
              <a:rPr lang="en-US" dirty="0" err="1"/>
              <a:t>Chak</a:t>
            </a:r>
            <a:r>
              <a:rPr lang="en-US" dirty="0"/>
              <a:t> who offered a lot of help in mechanizing the soundness proof in Coq. I also want to thank </a:t>
            </a:r>
            <a:r>
              <a:rPr lang="en-US" dirty="0" err="1"/>
              <a:t>Rustan</a:t>
            </a:r>
            <a:r>
              <a:rPr lang="en-US" dirty="0"/>
              <a:t> </a:t>
            </a:r>
            <a:r>
              <a:rPr lang="en-US" dirty="0" err="1"/>
              <a:t>Leino</a:t>
            </a:r>
            <a:r>
              <a:rPr lang="en-US" dirty="0"/>
              <a:t> for help on doing the soundness proof in </a:t>
            </a:r>
            <a:r>
              <a:rPr lang="en-US" dirty="0" err="1"/>
              <a:t>Dafny</a:t>
            </a:r>
            <a:r>
              <a:rPr lang="en-US" dirty="0"/>
              <a:t>. I was using Coq because we could reuse Chris’s GOTO semantics and get something out really quickly, but after talking with </a:t>
            </a:r>
            <a:r>
              <a:rPr lang="en-US" dirty="0" err="1"/>
              <a:t>Rustan</a:t>
            </a:r>
            <a:r>
              <a:rPr lang="en-US" dirty="0"/>
              <a:t>, I realized the soundness proof can actually be checked more easily with </a:t>
            </a:r>
            <a:r>
              <a:rPr lang="en-US" dirty="0" err="1"/>
              <a:t>Dafny</a:t>
            </a:r>
            <a:r>
              <a:rPr lang="en-US" dirty="0"/>
              <a:t>. Lots of details manually done by Coq would be handled automatically with </a:t>
            </a:r>
            <a:r>
              <a:rPr lang="en-US" dirty="0" err="1"/>
              <a:t>Dafny</a:t>
            </a:r>
            <a:r>
              <a:rPr lang="en-US" dirty="0"/>
              <a:t>. The help from him was extremely clear and useful, and we'll definitely look at that direction.</a:t>
            </a:r>
          </a:p>
          <a:p>
            <a:endParaRPr lang="en-US" dirty="0"/>
          </a:p>
          <a:p>
            <a:r>
              <a:rPr lang="en-US" dirty="0"/>
              <a:t>We also have a wiki page available if you want to read more details about this project.</a:t>
            </a:r>
          </a:p>
        </p:txBody>
      </p:sp>
      <p:sp>
        <p:nvSpPr>
          <p:cNvPr id="4" name="Slide Number Placeholder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63177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introduce the intuition behind the tool. The idea is called replication reducing abstraction. Later, I’ll refer to the technique as RRA.</a:t>
            </a:r>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445815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to my end-of-internship talk, and I’m happy to take questions.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86221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1228596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few minutes are really important. Punchline: I’ve solved </a:t>
            </a:r>
            <a:r>
              <a:rPr lang="en-US" dirty="0" err="1"/>
              <a:t>xxxx</a:t>
            </a:r>
            <a:r>
              <a:rPr lang="en-US" dirty="0"/>
              <a:t> that can </a:t>
            </a:r>
            <a:r>
              <a:rPr lang="en-US" dirty="0" err="1"/>
              <a:t>xxxx</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389529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2795601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Let’s first talk about why the baseline CBMC doesn’t support unbounded input. CBMC translate the program behavior at any given step into a formula that can be checked by SAT solvers.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When it comes to loops, it has to fully unwind them. As the size of input increases, the formula becomes large very quickly. The proving time can quickly get extremely long in this case.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Therefore, loops must be bounded. As a result, errors that only appear in “large” inputs might be lost.</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However, it is likely that the behavior to be proved is not related to every entries in arrays and every iterations in loops. This gives us an opportunity to not model everything precisely.</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66283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property, we actually only care about a small number of locations in the array.</a:t>
            </a:r>
          </a:p>
          <a:p>
            <a:endParaRPr lang="en-US" dirty="0"/>
          </a:p>
          <a:p>
            <a:r>
              <a:rPr lang="en-US" dirty="0"/>
              <a:t>For example, if we want to check whether there’s memory overflow, we probably only care about the last entry in the array and the entry right after it. We only want to know whether the program will write anything to these entries.</a:t>
            </a:r>
          </a:p>
          <a:p>
            <a:endParaRPr lang="en-US" dirty="0"/>
          </a:p>
          <a:p>
            <a:r>
              <a:rPr lang="en-US" dirty="0"/>
              <a:t>In another example, we want to check whether the array is sorted. We want to know that for any </a:t>
            </a:r>
            <a:r>
              <a:rPr lang="en-US" dirty="0" err="1"/>
              <a:t>i</a:t>
            </a:r>
            <a:r>
              <a:rPr lang="en-US" dirty="0"/>
              <a:t> and j that are smaller than the length, the values are sorted. Although we don’t know what is I and j beforehand, we can guess them as two free variables. Then we only care about entries at I and j.</a:t>
            </a:r>
          </a:p>
          <a:p>
            <a:r>
              <a:rPr lang="en-US" dirty="0"/>
              <a:t>Besides those locations we care, we can abstract the behavior in others.</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138632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we only care about one location, c. We only need to precisely model this single location and iteration, while abstracting the rest parts of the array and related iterations. We model all locations before c into an abstracted location, c as a precise location, and all locations after c as an abstracted location. When we loop over the array, we will only need to visit 3 locations.</a:t>
            </a:r>
          </a:p>
          <a:p>
            <a:endParaRPr lang="en-US" dirty="0"/>
          </a:p>
          <a:p>
            <a:r>
              <a:rPr lang="en-US" dirty="0"/>
              <a:t>At every abstract location, marked in blue, we don’t care about what happens and can handle everything at such location in an abstracted way. At every precise location in orange, we still need to handle everything precisely.</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With such abstraction, the original program’s behavior is modeled with arrays and loops of a really small size which can be handled by CBMC. Our implementation of RRA automates this intuition by rewriting instructions and expressions in the program.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3140011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going into any technical details, I’d like to introduce our tool from the perspective of users. That is, what our tool will look like if you want to use it.</a:t>
            </a:r>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3065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workflow of our tool. In a normal workflow of CBMC, the program to be proved is compiled into a GOTO program and sent to CBMC. Our tool works on the GOTO program level. It automatically rewrites the GOTO program so that loops and arrays are abstracted. Then the abstracted GOTO program is sent to CBMC to be proved.</a:t>
            </a:r>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387274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user’s perspective, if she wants to prove a program unboundedly, </a:t>
            </a:r>
          </a:p>
          <a:p>
            <a:endParaRPr lang="en-US" dirty="0"/>
          </a:p>
          <a:p>
            <a:r>
              <a:rPr lang="en-US" dirty="0"/>
              <a:t>She only needs to write a JSON specification file to tell the tool what loops and arrays need to be abstracted. Everything else is automated.</a:t>
            </a:r>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72128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White_C-01_ORANGE_1280x720_2x.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White_C-01_PURPLE_1280x720_Cluster-B_2x.png" TargetMode="External"/><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White_C-01_ORANGE_1280x720_2x.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file:////Users/sddonate/Desktop/AWS-CS-0000_2020_BRAND-PATTERN/_WORKING/Blueprint_blocks_C/_ASSETS_PPT/AWS-Core-Brand_PPT-Divider_Squid_C-01_RED-ORANGE_1280x720_Cluster-A_2x.png"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_TwoSpeak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CEB7B3-AE47-2646-A763-681E0D2B0182}"/>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4"/>
          <a:srcRect/>
          <a:stretch/>
        </p:blipFill>
        <p:spPr>
          <a:xfrm>
            <a:off x="548820" y="731520"/>
            <a:ext cx="1356939" cy="811458"/>
          </a:xfrm>
          <a:prstGeom prst="rect">
            <a:avLst/>
          </a:prstGeom>
        </p:spPr>
      </p:pic>
      <p:sp>
        <p:nvSpPr>
          <p:cNvPr id="2" name="Slide Number Placeholder 1">
            <a:extLst>
              <a:ext uri="{FF2B5EF4-FFF2-40B4-BE49-F238E27FC236}">
                <a16:creationId xmlns:a16="http://schemas.microsoft.com/office/drawing/2014/main" id="{E5967673-1C99-B44F-9CCD-A20AFDCEF2A8}"/>
              </a:ext>
            </a:extLst>
          </p:cNvPr>
          <p:cNvSpPr>
            <a:spLocks noGrp="1"/>
          </p:cNvSpPr>
          <p:nvPr>
            <p:ph type="sldNum" sz="quarter" idx="14"/>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pic>
        <p:nvPicPr>
          <p:cNvPr id="7" name="Picture 6">
            <a:extLst>
              <a:ext uri="{FF2B5EF4-FFF2-40B4-BE49-F238E27FC236}">
                <a16:creationId xmlns:a16="http://schemas.microsoft.com/office/drawing/2014/main" id="{A4A01D95-E873-684A-A310-3DB910658617}"/>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2" name="Slide Number Placeholder 1">
            <a:extLst>
              <a:ext uri="{FF2B5EF4-FFF2-40B4-BE49-F238E27FC236}">
                <a16:creationId xmlns:a16="http://schemas.microsoft.com/office/drawing/2014/main" id="{FD0ED474-7C8C-AC43-A31E-7A6C41C93B46}"/>
              </a:ext>
            </a:extLst>
          </p:cNvPr>
          <p:cNvSpPr>
            <a:spLocks noGrp="1"/>
          </p:cNvSpPr>
          <p:nvPr>
            <p:ph type="sldNum" sz="quarter" idx="14"/>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bg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lvl1pPr>
              <a:defRPr>
                <a:solidFill>
                  <a:schemeClr val="bg2"/>
                </a:solidFill>
              </a:defRPr>
            </a:lvl1p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lvl1pPr>
              <a:defRPr>
                <a:solidFill>
                  <a:schemeClr val="bg2"/>
                </a:solidFill>
              </a:defRPr>
            </a:lvl1pPr>
          </a:lstStyle>
          <a:p>
            <a:endParaRPr lang="en-US"/>
          </a:p>
        </p:txBody>
      </p:sp>
      <p:pic>
        <p:nvPicPr>
          <p:cNvPr id="6" name="Picture 5">
            <a:extLst>
              <a:ext uri="{FF2B5EF4-FFF2-40B4-BE49-F238E27FC236}">
                <a16:creationId xmlns:a16="http://schemas.microsoft.com/office/drawing/2014/main" id="{D91DA9AA-7EB5-BC47-9BD7-3F3BB94BFB6D}"/>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2" name="Slide Number Placeholder 1">
            <a:extLst>
              <a:ext uri="{FF2B5EF4-FFF2-40B4-BE49-F238E27FC236}">
                <a16:creationId xmlns:a16="http://schemas.microsoft.com/office/drawing/2014/main" id="{171A1F6E-4228-5843-8F0F-446FD01F36D2}"/>
              </a:ext>
            </a:extLst>
          </p:cNvPr>
          <p:cNvSpPr>
            <a:spLocks noGrp="1"/>
          </p:cNvSpPr>
          <p:nvPr>
            <p:ph type="sldNum" sz="quarter" idx="12"/>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lvl1pPr>
              <a:defRPr>
                <a:solidFill>
                  <a:schemeClr val="bg2"/>
                </a:solidFill>
              </a:defRPr>
            </a:lvl1pPr>
          </a:lstStyle>
          <a:p>
            <a:endParaRPr lang="en-US"/>
          </a:p>
        </p:txBody>
      </p:sp>
      <p:pic>
        <p:nvPicPr>
          <p:cNvPr id="4" name="Picture 3">
            <a:extLst>
              <a:ext uri="{FF2B5EF4-FFF2-40B4-BE49-F238E27FC236}">
                <a16:creationId xmlns:a16="http://schemas.microsoft.com/office/drawing/2014/main" id="{47E54881-CD7F-C944-A945-9ED538B0BE7A}"/>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2" name="Slide Number Placeholder 1">
            <a:extLst>
              <a:ext uri="{FF2B5EF4-FFF2-40B4-BE49-F238E27FC236}">
                <a16:creationId xmlns:a16="http://schemas.microsoft.com/office/drawing/2014/main" id="{87B6DD73-BEBD-2A45-AD60-A8E480A86BF5}"/>
              </a:ext>
            </a:extLst>
          </p:cNvPr>
          <p:cNvSpPr>
            <a:spLocks noGrp="1"/>
          </p:cNvSpPr>
          <p:nvPr>
            <p:ph type="sldNum" sz="quarter" idx="11"/>
          </p:nvPr>
        </p:nvSpPr>
        <p:spPr>
          <a:xfrm>
            <a:off x="11339513" y="0"/>
            <a:ext cx="3290887" cy="438150"/>
          </a:xfrm>
        </p:spPr>
        <p:txBody>
          <a:bodyPr/>
          <a:lstStyle>
            <a:lvl1pPr>
              <a:defRPr b="0">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2"/>
            <a:ext cx="14630400" cy="8229598"/>
          </a:xfrm>
          <a:prstGeom prst="rect">
            <a:avLst/>
          </a:prstGeom>
        </p:spPr>
        <p:txBody>
          <a:bodyPr/>
          <a:lstStyle>
            <a:lvl1pPr>
              <a:defRPr>
                <a:solidFill>
                  <a:schemeClr val="bg2"/>
                </a:solidFill>
              </a:defRPr>
            </a:lvl1p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bg2"/>
                </a:solidFill>
              </a:defRPr>
            </a:lvl1pPr>
          </a:lstStyle>
          <a:p>
            <a:r>
              <a:rPr lang="en-US" dirty="0"/>
              <a:t>Click to edit Master title style</a:t>
            </a:r>
          </a:p>
        </p:txBody>
      </p:sp>
      <p:pic>
        <p:nvPicPr>
          <p:cNvPr id="4" name="Picture 3">
            <a:extLst>
              <a:ext uri="{FF2B5EF4-FFF2-40B4-BE49-F238E27FC236}">
                <a16:creationId xmlns:a16="http://schemas.microsoft.com/office/drawing/2014/main" id="{F5A3235B-FBF5-7C47-871D-951BFE3D804D}"/>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2" name="Slide Number Placeholder 1">
            <a:extLst>
              <a:ext uri="{FF2B5EF4-FFF2-40B4-BE49-F238E27FC236}">
                <a16:creationId xmlns:a16="http://schemas.microsoft.com/office/drawing/2014/main" id="{84CEC963-A339-2940-9040-DFBE994CC388}"/>
              </a:ext>
            </a:extLst>
          </p:cNvPr>
          <p:cNvSpPr>
            <a:spLocks noGrp="1"/>
          </p:cNvSpPr>
          <p:nvPr>
            <p:ph type="sldNum" sz="quarter" idx="11"/>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pic>
        <p:nvPicPr>
          <p:cNvPr id="12" name="Picture 11">
            <a:extLst>
              <a:ext uri="{FF2B5EF4-FFF2-40B4-BE49-F238E27FC236}">
                <a16:creationId xmlns:a16="http://schemas.microsoft.com/office/drawing/2014/main" id="{B7A51E26-6B70-8545-9800-747363F7AAF6}"/>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C3599CE9-684E-F54B-968F-4E93CD15BEC3}"/>
              </a:ext>
            </a:extLst>
          </p:cNvPr>
          <p:cNvSpPr>
            <a:spLocks noGrp="1"/>
          </p:cNvSpPr>
          <p:nvPr>
            <p:ph type="sldNum" sz="quarter" idx="24"/>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pic>
        <p:nvPicPr>
          <p:cNvPr id="15" name="Picture 14">
            <a:extLst>
              <a:ext uri="{FF2B5EF4-FFF2-40B4-BE49-F238E27FC236}">
                <a16:creationId xmlns:a16="http://schemas.microsoft.com/office/drawing/2014/main" id="{4839F117-ADCA-9444-85D0-19D38CA7F439}"/>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458E8730-0E0A-0849-B650-56EFF6BC768F}"/>
              </a:ext>
            </a:extLst>
          </p:cNvPr>
          <p:cNvSpPr>
            <a:spLocks noGrp="1"/>
          </p:cNvSpPr>
          <p:nvPr>
            <p:ph type="sldNum" sz="quarter" idx="26"/>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lvl1pPr>
              <a:defRPr>
                <a:solidFill>
                  <a:schemeClr val="bg2"/>
                </a:solidFill>
              </a:defRPr>
            </a:lvl1pPr>
          </a:lstStyle>
          <a:p>
            <a:endParaRPr lang="en-US" dirty="0"/>
          </a:p>
        </p:txBody>
      </p:sp>
      <p:pic>
        <p:nvPicPr>
          <p:cNvPr id="5" name="Picture 4">
            <a:extLst>
              <a:ext uri="{FF2B5EF4-FFF2-40B4-BE49-F238E27FC236}">
                <a16:creationId xmlns:a16="http://schemas.microsoft.com/office/drawing/2014/main" id="{E1EB5C62-7189-204B-BD78-7570209668DE}"/>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2E9E751D-3BFC-024D-9685-E4FD7EFA5434}"/>
              </a:ext>
            </a:extLst>
          </p:cNvPr>
          <p:cNvSpPr>
            <a:spLocks noGrp="1"/>
          </p:cNvSpPr>
          <p:nvPr>
            <p:ph type="sldNum" sz="quarter" idx="11"/>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bg2"/>
                </a:solidFill>
              </a:defRPr>
            </a:lvl1pPr>
          </a:lstStyle>
          <a:p>
            <a:endParaRPr lang="en-US" dirty="0"/>
          </a:p>
        </p:txBody>
      </p:sp>
      <p:pic>
        <p:nvPicPr>
          <p:cNvPr id="4" name="Picture 3">
            <a:extLst>
              <a:ext uri="{FF2B5EF4-FFF2-40B4-BE49-F238E27FC236}">
                <a16:creationId xmlns:a16="http://schemas.microsoft.com/office/drawing/2014/main" id="{D03C1F87-93ED-B34D-BB7E-C8C10B1E0BF7}"/>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613B1B98-F505-F34F-926E-C6FB5BEDCE2C}"/>
              </a:ext>
            </a:extLst>
          </p:cNvPr>
          <p:cNvSpPr>
            <a:spLocks noGrp="1"/>
          </p:cNvSpPr>
          <p:nvPr>
            <p:ph type="sldNum" sz="quarter" idx="11"/>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4" name="Picture 3">
            <a:extLst>
              <a:ext uri="{FF2B5EF4-FFF2-40B4-BE49-F238E27FC236}">
                <a16:creationId xmlns:a16="http://schemas.microsoft.com/office/drawing/2014/main" id="{48052C3D-299C-AA40-9529-6016A28DCEC9}"/>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B75456AE-3CEF-7D4A-A583-CE0B572076C5}"/>
              </a:ext>
            </a:extLst>
          </p:cNvPr>
          <p:cNvSpPr>
            <a:spLocks noGrp="1"/>
          </p:cNvSpPr>
          <p:nvPr>
            <p:ph type="sldNum" sz="quarter" idx="11"/>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4" name="Picture 3">
            <a:extLst>
              <a:ext uri="{FF2B5EF4-FFF2-40B4-BE49-F238E27FC236}">
                <a16:creationId xmlns:a16="http://schemas.microsoft.com/office/drawing/2014/main" id="{0DCFF427-7E42-A34B-B7C9-204787A1846A}"/>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289758C0-893A-DF48-9BD1-CDCE4004F501}"/>
              </a:ext>
            </a:extLst>
          </p:cNvPr>
          <p:cNvSpPr>
            <a:spLocks noGrp="1"/>
          </p:cNvSpPr>
          <p:nvPr>
            <p:ph type="sldNum" sz="quarter" idx="11"/>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7BACCDD4-2E2C-B842-8B78-FF98056D3ACE}"/>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C9834B30-7810-C546-B3D4-2EA561871DAD}"/>
              </a:ext>
            </a:extLst>
          </p:cNvPr>
          <p:cNvSpPr>
            <a:spLocks noGrp="1"/>
          </p:cNvSpPr>
          <p:nvPr>
            <p:ph type="sldNum" sz="quarter" idx="11"/>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ED094D-8FCE-B94E-8BCF-14EE4A983723}"/>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bg2"/>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8AF1B5B6-8CC9-F245-BF43-9294E4EC44D3}"/>
              </a:ext>
            </a:extLst>
          </p:cNvPr>
          <p:cNvPicPr>
            <a:picLocks noChangeAspect="1"/>
          </p:cNvPicPr>
          <p:nvPr userDrawn="1"/>
        </p:nvPicPr>
        <p:blipFill>
          <a:blip r:embed="rId4"/>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61CD902D-5F7F-714C-98EF-02A5C3291166}"/>
              </a:ext>
            </a:extLst>
          </p:cNvPr>
          <p:cNvSpPr>
            <a:spLocks noGrp="1"/>
          </p:cNvSpPr>
          <p:nvPr>
            <p:ph type="sldNum" sz="quarter" idx="11"/>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AFD397-204D-014C-B19D-7949C9FD5AFC}"/>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4"/>
          <a:srcRect/>
          <a:stretch/>
        </p:blipFill>
        <p:spPr>
          <a:xfrm>
            <a:off x="548820" y="731520"/>
            <a:ext cx="1356939" cy="811458"/>
          </a:xfrm>
          <a:prstGeom prst="rect">
            <a:avLst/>
          </a:prstGeom>
        </p:spPr>
      </p:pic>
      <p:sp>
        <p:nvSpPr>
          <p:cNvPr id="3" name="Slide Number Placeholder 2">
            <a:extLst>
              <a:ext uri="{FF2B5EF4-FFF2-40B4-BE49-F238E27FC236}">
                <a16:creationId xmlns:a16="http://schemas.microsoft.com/office/drawing/2014/main" id="{175EFC00-6D2F-CD4E-9E22-7FCEBD664C5C}"/>
              </a:ext>
            </a:extLst>
          </p:cNvPr>
          <p:cNvSpPr>
            <a:spLocks noGrp="1"/>
          </p:cNvSpPr>
          <p:nvPr>
            <p:ph type="sldNum" sz="quarter" idx="11"/>
          </p:nvPr>
        </p:nvSpPr>
        <p:spPr>
          <a:xfrm>
            <a:off x="11339036"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6" name="Picture 5">
            <a:extLst>
              <a:ext uri="{FF2B5EF4-FFF2-40B4-BE49-F238E27FC236}">
                <a16:creationId xmlns:a16="http://schemas.microsoft.com/office/drawing/2014/main" id="{80180480-68DE-6846-99B2-84B2D1519CF7}"/>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43F03FFC-41BC-8D41-8F02-D4A2D7AF2B45}"/>
              </a:ext>
            </a:extLst>
          </p:cNvPr>
          <p:cNvSpPr>
            <a:spLocks noGrp="1"/>
          </p:cNvSpPr>
          <p:nvPr>
            <p:ph type="sldNum" sz="quarter" idx="10"/>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37BDABA8-F309-3648-B28C-EA66770C5978}"/>
              </a:ext>
            </a:extLst>
          </p:cNvPr>
          <p:cNvPicPr>
            <a:picLocks noChangeAspect="1"/>
          </p:cNvPicPr>
          <p:nvPr userDrawn="1"/>
        </p:nvPicPr>
        <p:blipFill>
          <a:blip r:embed="rId2"/>
          <a:srcRect/>
          <a:stretch/>
        </p:blipFill>
        <p:spPr>
          <a:xfrm>
            <a:off x="13349613" y="7531058"/>
            <a:ext cx="709192" cy="424102"/>
          </a:xfrm>
          <a:prstGeom prst="rect">
            <a:avLst/>
          </a:prstGeom>
        </p:spPr>
      </p:pic>
      <p:sp>
        <p:nvSpPr>
          <p:cNvPr id="5" name="Slide Number Placeholder 4">
            <a:extLst>
              <a:ext uri="{FF2B5EF4-FFF2-40B4-BE49-F238E27FC236}">
                <a16:creationId xmlns:a16="http://schemas.microsoft.com/office/drawing/2014/main" id="{F61F252D-30A0-764B-BB0B-C9C8ACFD00E8}"/>
              </a:ext>
            </a:extLst>
          </p:cNvPr>
          <p:cNvSpPr>
            <a:spLocks noGrp="1"/>
          </p:cNvSpPr>
          <p:nvPr>
            <p:ph type="sldNum" sz="quarter" idx="10"/>
          </p:nvPr>
        </p:nvSpPr>
        <p:spPr>
          <a:xfrm>
            <a:off x="11339513" y="0"/>
            <a:ext cx="3290887" cy="438150"/>
          </a:xfrm>
        </p:spPr>
        <p:txBody>
          <a:bodyPr/>
          <a:lstStyle/>
          <a:p>
            <a:fld id="{86996F19-3FA7-3441-9750-1B9463D7BCAE}" type="slidenum">
              <a:rPr lang="en-US" smtClean="0"/>
              <a:t>‹#›</a:t>
            </a:fld>
            <a:endParaRPr lang="en-US"/>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a:extLst>
              <a:ext uri="{FF2B5EF4-FFF2-40B4-BE49-F238E27FC236}">
                <a16:creationId xmlns:a16="http://schemas.microsoft.com/office/drawing/2014/main" id="{EE4FEE37-8BCF-024F-AC51-4E416448F78E}"/>
              </a:ext>
            </a:extLst>
          </p:cNvPr>
          <p:cNvPicPr>
            <a:picLocks noChangeAspect="1"/>
          </p:cNvPicPr>
          <p:nvPr userDrawn="1"/>
        </p:nvPicPr>
        <p:blipFill>
          <a:blip r:embed="rId2"/>
          <a:srcRect/>
          <a:stretch/>
        </p:blipFill>
        <p:spPr>
          <a:xfrm>
            <a:off x="13349613" y="7531058"/>
            <a:ext cx="709192" cy="424102"/>
          </a:xfrm>
          <a:prstGeom prst="rect">
            <a:avLst/>
          </a:prstGeom>
        </p:spPr>
      </p:pic>
      <p:sp>
        <p:nvSpPr>
          <p:cNvPr id="3" name="Slide Number Placeholder 2">
            <a:extLst>
              <a:ext uri="{FF2B5EF4-FFF2-40B4-BE49-F238E27FC236}">
                <a16:creationId xmlns:a16="http://schemas.microsoft.com/office/drawing/2014/main" id="{34736E65-0735-5748-B2B5-40D6946E47C2}"/>
              </a:ext>
            </a:extLst>
          </p:cNvPr>
          <p:cNvSpPr>
            <a:spLocks noGrp="1"/>
          </p:cNvSpPr>
          <p:nvPr>
            <p:ph type="sldNum" sz="quarter" idx="10"/>
          </p:nvPr>
        </p:nvSpPr>
        <p:spPr>
          <a:xfrm>
            <a:off x="11339513" y="0"/>
            <a:ext cx="3290887" cy="438150"/>
          </a:xfrm>
        </p:spPr>
        <p:txBody>
          <a:bodyPr/>
          <a:lstStyle/>
          <a:p>
            <a:fld id="{86996F19-3FA7-3441-9750-1B9463D7BCAE}" type="slidenum">
              <a:rPr lang="en-US" smtClean="0"/>
              <a:t>‹#›</a:t>
            </a:fld>
            <a:endParaRPr lang="en-US"/>
          </a:p>
        </p:txBody>
      </p:sp>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E14F9F-61A8-D245-82B4-BEE1019F2921}"/>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solidFill>
                  <a:schemeClr val="tx2"/>
                </a:solidFill>
              </a:defRPr>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DD0A631C-E189-244F-892A-5BBE683AFF27}"/>
              </a:ext>
            </a:extLst>
          </p:cNvPr>
          <p:cNvPicPr>
            <a:picLocks noChangeAspect="1"/>
          </p:cNvPicPr>
          <p:nvPr userDrawn="1"/>
        </p:nvPicPr>
        <p:blipFill>
          <a:blip r:embed="rId4"/>
          <a:srcRect/>
          <a:stretch/>
        </p:blipFill>
        <p:spPr>
          <a:xfrm>
            <a:off x="13349613" y="7531058"/>
            <a:ext cx="709192" cy="424102"/>
          </a:xfrm>
          <a:prstGeom prst="rect">
            <a:avLst/>
          </a:prstGeom>
        </p:spPr>
      </p:pic>
      <p:sp>
        <p:nvSpPr>
          <p:cNvPr id="3" name="Slide Number Placeholder 2">
            <a:extLst>
              <a:ext uri="{FF2B5EF4-FFF2-40B4-BE49-F238E27FC236}">
                <a16:creationId xmlns:a16="http://schemas.microsoft.com/office/drawing/2014/main" id="{506E5CF3-269C-E844-9D61-9492832A3ED9}"/>
              </a:ext>
            </a:extLst>
          </p:cNvPr>
          <p:cNvSpPr>
            <a:spLocks noGrp="1"/>
          </p:cNvSpPr>
          <p:nvPr>
            <p:ph type="sldNum" sz="quarter" idx="11"/>
          </p:nvPr>
        </p:nvSpPr>
        <p:spPr>
          <a:xfrm>
            <a:off x="11339036" y="0"/>
            <a:ext cx="3290887" cy="438150"/>
          </a:xfrm>
        </p:spPr>
        <p:txBody>
          <a:bodyPr/>
          <a:lstStyle/>
          <a:p>
            <a:fld id="{86996F19-3FA7-3441-9750-1B9463D7BCAE}" type="slidenum">
              <a:rPr lang="en-US" smtClean="0"/>
              <a:t>‹#›</a:t>
            </a:fld>
            <a:endParaRPr lang="en-US"/>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1652447-4AAA-C34A-8A68-BD8CDD84CFCA}"/>
              </a:ext>
            </a:extLst>
          </p:cNvPr>
          <p:cNvPicPr>
            <a:picLocks noChangeAspect="1"/>
          </p:cNvPicPr>
          <p:nvPr userDrawn="1"/>
        </p:nvPicPr>
        <p:blipFill>
          <a:blip r:embed="rId2"/>
          <a:srcRect/>
          <a:stretch/>
        </p:blipFill>
        <p:spPr>
          <a:xfrm>
            <a:off x="13349613" y="7531058"/>
            <a:ext cx="709192" cy="424102"/>
          </a:xfrm>
          <a:prstGeom prst="rect">
            <a:avLst/>
          </a:prstGeom>
        </p:spPr>
      </p:pic>
      <p:pic>
        <p:nvPicPr>
          <p:cNvPr id="7" name="Picture 6">
            <a:extLst>
              <a:ext uri="{FF2B5EF4-FFF2-40B4-BE49-F238E27FC236}">
                <a16:creationId xmlns:a16="http://schemas.microsoft.com/office/drawing/2014/main" id="{13A373A2-BC72-D945-85CF-ADECFF33329B}"/>
              </a:ext>
            </a:extLst>
          </p:cNvPr>
          <p:cNvPicPr>
            <a:picLocks noChangeAspect="1"/>
          </p:cNvPicPr>
          <p:nvPr userDrawn="1"/>
        </p:nvPicPr>
        <p:blipFill>
          <a:blip r:embed="rId3" r:link="rId4"/>
          <a:stretch>
            <a:fillRect/>
          </a:stretch>
        </p:blipFill>
        <p:spPr>
          <a:xfrm>
            <a:off x="0" y="0"/>
            <a:ext cx="14630400" cy="8229600"/>
          </a:xfrm>
          <a:prstGeom prst="rect">
            <a:avLst/>
          </a:prstGeom>
        </p:spPr>
      </p:pic>
      <p:sp>
        <p:nvSpPr>
          <p:cNvPr id="3" name="Slide Number Placeholder 2">
            <a:extLst>
              <a:ext uri="{FF2B5EF4-FFF2-40B4-BE49-F238E27FC236}">
                <a16:creationId xmlns:a16="http://schemas.microsoft.com/office/drawing/2014/main" id="{2C81BAF5-9CA3-7744-8FB8-BFDBCCEFBE67}"/>
              </a:ext>
            </a:extLst>
          </p:cNvPr>
          <p:cNvSpPr>
            <a:spLocks noGrp="1"/>
          </p:cNvSpPr>
          <p:nvPr>
            <p:ph type="sldNum" sz="quarter" idx="10"/>
          </p:nvPr>
        </p:nvSpPr>
        <p:spPr>
          <a:xfrm>
            <a:off x="11339036" y="0"/>
            <a:ext cx="3290887" cy="438150"/>
          </a:xfrm>
        </p:spPr>
        <p:txBody>
          <a:bodyPr/>
          <a:lstStyle/>
          <a:p>
            <a:fld id="{86996F19-3FA7-3441-9750-1B9463D7BCAE}" type="slidenum">
              <a:rPr lang="en-US" smtClean="0"/>
              <a:t>‹#›</a:t>
            </a:fld>
            <a:endParaRPr lang="en-US"/>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2CAD83-B6C9-C14C-B616-30B07C168D1D}"/>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E3769C5E-385F-444D-8E5F-B0799D216CDD}"/>
              </a:ext>
            </a:extLst>
          </p:cNvPr>
          <p:cNvPicPr>
            <a:picLocks noChangeAspect="1"/>
          </p:cNvPicPr>
          <p:nvPr userDrawn="1"/>
        </p:nvPicPr>
        <p:blipFill>
          <a:blip r:embed="rId4"/>
          <a:srcRect/>
          <a:stretch/>
        </p:blipFill>
        <p:spPr>
          <a:xfrm>
            <a:off x="13349613" y="7531058"/>
            <a:ext cx="709192" cy="424102"/>
          </a:xfrm>
          <a:prstGeom prst="rect">
            <a:avLst/>
          </a:prstGeom>
        </p:spPr>
      </p:pic>
      <p:sp>
        <p:nvSpPr>
          <p:cNvPr id="3" name="Slide Number Placeholder 2">
            <a:extLst>
              <a:ext uri="{FF2B5EF4-FFF2-40B4-BE49-F238E27FC236}">
                <a16:creationId xmlns:a16="http://schemas.microsoft.com/office/drawing/2014/main" id="{698D5362-4D0D-3741-96FB-7B3A4CD5CE82}"/>
              </a:ext>
            </a:extLst>
          </p:cNvPr>
          <p:cNvSpPr>
            <a:spLocks noGrp="1"/>
          </p:cNvSpPr>
          <p:nvPr>
            <p:ph type="sldNum" sz="quarter" idx="10"/>
          </p:nvPr>
        </p:nvSpPr>
        <p:spPr>
          <a:xfrm>
            <a:off x="11339513" y="0"/>
            <a:ext cx="3290887" cy="438150"/>
          </a:xfrm>
        </p:spPr>
        <p:txBody>
          <a:bodyPr/>
          <a:lstStyle/>
          <a:p>
            <a:fld id="{86996F19-3FA7-3441-9750-1B9463D7BCAE}" type="slidenum">
              <a:rPr lang="en-US" smtClean="0"/>
              <a:t>‹#›</a:t>
            </a:fld>
            <a:endParaRPr lang="en-US"/>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E20E6-A9D3-0542-AE1B-475B5CDB07AF}"/>
              </a:ext>
            </a:extLst>
          </p:cNvPr>
          <p:cNvPicPr>
            <a:picLocks noChangeAspect="1"/>
          </p:cNvPicPr>
          <p:nvPr userDrawn="1"/>
        </p:nvPicPr>
        <p:blipFill>
          <a:blip r:embed="rId2" r:link="rId3"/>
          <a:stretch>
            <a:fillRect/>
          </a:stretch>
        </p:blipFill>
        <p:spPr>
          <a:xfrm>
            <a:off x="0" y="36576"/>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AEB78F2B-2E67-A941-B08E-D0429359DB36}"/>
              </a:ext>
            </a:extLst>
          </p:cNvPr>
          <p:cNvPicPr>
            <a:picLocks noChangeAspect="1"/>
          </p:cNvPicPr>
          <p:nvPr userDrawn="1"/>
        </p:nvPicPr>
        <p:blipFill>
          <a:blip r:embed="rId4"/>
          <a:srcRect/>
          <a:stretch/>
        </p:blipFill>
        <p:spPr>
          <a:xfrm>
            <a:off x="13349613" y="7531058"/>
            <a:ext cx="709192" cy="424102"/>
          </a:xfrm>
          <a:prstGeom prst="rect">
            <a:avLst/>
          </a:prstGeom>
        </p:spPr>
      </p:pic>
      <p:sp>
        <p:nvSpPr>
          <p:cNvPr id="3" name="Slide Number Placeholder 2">
            <a:extLst>
              <a:ext uri="{FF2B5EF4-FFF2-40B4-BE49-F238E27FC236}">
                <a16:creationId xmlns:a16="http://schemas.microsoft.com/office/drawing/2014/main" id="{C5DADC33-6313-2740-B94E-358B1E3E9643}"/>
              </a:ext>
            </a:extLst>
          </p:cNvPr>
          <p:cNvSpPr>
            <a:spLocks noGrp="1"/>
          </p:cNvSpPr>
          <p:nvPr>
            <p:ph type="sldNum" sz="quarter" idx="10"/>
          </p:nvPr>
        </p:nvSpPr>
        <p:spPr>
          <a:xfrm>
            <a:off x="11339513" y="0"/>
            <a:ext cx="3290887" cy="438150"/>
          </a:xfrm>
        </p:spPr>
        <p:txBody>
          <a:bodyPr/>
          <a:lstStyle/>
          <a:p>
            <a:fld id="{86996F19-3FA7-3441-9750-1B9463D7BCAE}" type="slidenum">
              <a:rPr lang="en-US" smtClean="0"/>
              <a:t>‹#›</a:t>
            </a:fld>
            <a:endParaRPr lang="en-US"/>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a:extLst>
              <a:ext uri="{FF2B5EF4-FFF2-40B4-BE49-F238E27FC236}">
                <a16:creationId xmlns:a16="http://schemas.microsoft.com/office/drawing/2014/main" id="{2A8B1287-BB65-1145-B864-F6EC9C2635E6}"/>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5" name="Slide Number Placeholder 4">
            <a:extLst>
              <a:ext uri="{FF2B5EF4-FFF2-40B4-BE49-F238E27FC236}">
                <a16:creationId xmlns:a16="http://schemas.microsoft.com/office/drawing/2014/main" id="{983932BF-3F95-1B4C-8189-36149E6C2075}"/>
              </a:ext>
            </a:extLst>
          </p:cNvPr>
          <p:cNvSpPr>
            <a:spLocks noGrp="1"/>
          </p:cNvSpPr>
          <p:nvPr>
            <p:ph type="sldNum" sz="quarter" idx="10"/>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85C4ECDD-1734-8944-AB48-551A819522CE}"/>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7EBA5A7F-E564-D44C-B907-30F566531675}"/>
              </a:ext>
            </a:extLst>
          </p:cNvPr>
          <p:cNvSpPr>
            <a:spLocks noGrp="1"/>
          </p:cNvSpPr>
          <p:nvPr>
            <p:ph type="sldNum" sz="quarter" idx="12"/>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lvl1pPr>
              <a:defRPr>
                <a:solidFill>
                  <a:schemeClr val="bg2"/>
                </a:solidFill>
              </a:defRPr>
            </a:lvl1p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baseline="0">
                <a:solidFill>
                  <a:schemeClr val="bg2"/>
                </a:solidFill>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pic>
        <p:nvPicPr>
          <p:cNvPr id="7" name="Picture 6">
            <a:extLst>
              <a:ext uri="{FF2B5EF4-FFF2-40B4-BE49-F238E27FC236}">
                <a16:creationId xmlns:a16="http://schemas.microsoft.com/office/drawing/2014/main" id="{C5E0F384-3D6D-A64E-9AEE-80C075A86D78}"/>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3" name="Slide Number Placeholder 2">
            <a:extLst>
              <a:ext uri="{FF2B5EF4-FFF2-40B4-BE49-F238E27FC236}">
                <a16:creationId xmlns:a16="http://schemas.microsoft.com/office/drawing/2014/main" id="{9CD1AB04-1E8C-F24C-8B42-467DF11233BE}"/>
              </a:ext>
            </a:extLst>
          </p:cNvPr>
          <p:cNvSpPr>
            <a:spLocks noGrp="1"/>
          </p:cNvSpPr>
          <p:nvPr>
            <p:ph type="sldNum" sz="quarter" idx="13"/>
          </p:nvPr>
        </p:nvSpPr>
        <p:spPr>
          <a:xfrm>
            <a:off x="11339513" y="0"/>
            <a:ext cx="3290887" cy="438150"/>
          </a:xfrm>
        </p:spPr>
        <p:txBody>
          <a:bodyPr/>
          <a:lstStyle>
            <a:lvl1pPr>
              <a:defRPr>
                <a:solidFill>
                  <a:schemeClr val="bg1"/>
                </a:solidFill>
              </a:defRPr>
            </a:lvl1pPr>
          </a:lstStyle>
          <a:p>
            <a:fld id="{86996F19-3FA7-3441-9750-1B9463D7BCAE}" type="slidenum">
              <a:rPr lang="en-US" smtClean="0"/>
              <a:pPr/>
              <a:t>‹#›</a:t>
            </a:fld>
            <a:endParaRPr lang="en-US"/>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
        <p:nvSpPr>
          <p:cNvPr id="5" name="Slide Number Placeholder 4">
            <a:extLst>
              <a:ext uri="{FF2B5EF4-FFF2-40B4-BE49-F238E27FC236}">
                <a16:creationId xmlns:a16="http://schemas.microsoft.com/office/drawing/2014/main" id="{A60D8363-7942-5041-BE8B-7DE4CC44D3EF}"/>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86996F19-3FA7-3441-9750-1B9463D7BCAE}" type="slidenum">
              <a:rPr lang="en-US" smtClean="0"/>
              <a:t>‹#›</a:t>
            </a:fld>
            <a:endParaRPr lang="en-US"/>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Lst>
  <p:hf hdr="0" ftr="0" dt="0"/>
  <p:txStyles>
    <p:title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22.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37.sv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2.png"/><Relationship Id="rId3" Type="http://schemas.openxmlformats.org/officeDocument/2006/relationships/image" Target="../media/image64.tiff"/><Relationship Id="rId7" Type="http://schemas.openxmlformats.org/officeDocument/2006/relationships/image" Target="../media/image68.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24.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7.tiff"/><Relationship Id="rId11" Type="http://schemas.openxmlformats.org/officeDocument/2006/relationships/image" Target="../media/image70.png"/><Relationship Id="rId5" Type="http://schemas.openxmlformats.org/officeDocument/2006/relationships/image" Target="../media/image66.tiff"/><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5.tiff"/><Relationship Id="rId9" Type="http://schemas.openxmlformats.org/officeDocument/2006/relationships/image" Target="../media/image37.sv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48640" y="6013174"/>
            <a:ext cx="5892800" cy="1500810"/>
          </a:xfrm>
        </p:spPr>
        <p:txBody>
          <a:bodyPr>
            <a:normAutofit fontScale="92500" lnSpcReduction="20000"/>
          </a:bodyPr>
          <a:lstStyle/>
          <a:p>
            <a:r>
              <a:rPr lang="en-US" dirty="0"/>
              <a:t>Intern: </a:t>
            </a:r>
            <a:r>
              <a:rPr lang="en-US" dirty="0" err="1"/>
              <a:t>Lefan</a:t>
            </a:r>
            <a:r>
              <a:rPr lang="en-US" dirty="0"/>
              <a:t> Zhang (</a:t>
            </a:r>
            <a:r>
              <a:rPr lang="en-US" dirty="0" err="1"/>
              <a:t>lefanz</a:t>
            </a:r>
            <a:r>
              <a:rPr lang="en-US" dirty="0"/>
              <a:t>@)</a:t>
            </a:r>
          </a:p>
          <a:p>
            <a:r>
              <a:rPr lang="en-US" dirty="0"/>
              <a:t>Manager: Mike Whalen (</a:t>
            </a:r>
            <a:r>
              <a:rPr lang="en-US" dirty="0" err="1"/>
              <a:t>mww</a:t>
            </a:r>
            <a:r>
              <a:rPr lang="en-US" dirty="0"/>
              <a:t>@)</a:t>
            </a:r>
          </a:p>
          <a:p>
            <a:r>
              <a:rPr lang="en-US" dirty="0"/>
              <a:t>Mentor: Mark Tuttle (</a:t>
            </a:r>
            <a:r>
              <a:rPr lang="en-US" dirty="0" err="1"/>
              <a:t>mrtuttle</a:t>
            </a:r>
            <a:r>
              <a:rPr lang="en-US" dirty="0"/>
              <a:t>@)</a:t>
            </a:r>
          </a:p>
          <a:p>
            <a:r>
              <a:rPr lang="en-US" dirty="0"/>
              <a:t>September 1, 2021</a:t>
            </a:r>
          </a:p>
          <a:p>
            <a:endParaRPr lang="en-US" dirty="0"/>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p:txBody>
          <a:bodyPr/>
          <a:lstStyle/>
          <a:p>
            <a:r>
              <a:rPr lang="en-US" dirty="0"/>
              <a:t>Using abstraction to provide unbounded proofs with CBMC</a:t>
            </a:r>
          </a:p>
        </p:txBody>
      </p:sp>
      <p:sp>
        <p:nvSpPr>
          <p:cNvPr id="2" name="Slide Number Placeholder 1">
            <a:extLst>
              <a:ext uri="{FF2B5EF4-FFF2-40B4-BE49-F238E27FC236}">
                <a16:creationId xmlns:a16="http://schemas.microsoft.com/office/drawing/2014/main" id="{CDD016FC-C930-784F-9C25-2968EE44B391}"/>
              </a:ext>
            </a:extLst>
          </p:cNvPr>
          <p:cNvSpPr>
            <a:spLocks noGrp="1"/>
          </p:cNvSpPr>
          <p:nvPr>
            <p:ph type="sldNum" sz="quarter" idx="14"/>
          </p:nvPr>
        </p:nvSpPr>
        <p:spPr/>
        <p:txBody>
          <a:bodyPr/>
          <a:lstStyle/>
          <a:p>
            <a:fld id="{86996F19-3FA7-3441-9750-1B9463D7BCAE}" type="slidenum">
              <a:rPr lang="en-US" smtClean="0"/>
              <a:pPr/>
              <a:t>1</a:t>
            </a:fld>
            <a:endParaRPr lang="en-US"/>
          </a:p>
        </p:txBody>
      </p:sp>
    </p:spTree>
    <p:extLst>
      <p:ext uri="{BB962C8B-B14F-4D97-AF65-F5344CB8AC3E}">
        <p14:creationId xmlns:p14="http://schemas.microsoft.com/office/powerpoint/2010/main" val="3760531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p:txBody>
          <a:bodyPr/>
          <a:lstStyle/>
          <a:p>
            <a:r>
              <a:rPr lang="en-US" dirty="0">
                <a:solidFill>
                  <a:schemeClr val="tx1"/>
                </a:solidFill>
              </a:rPr>
              <a:t>Demo</a:t>
            </a:r>
          </a:p>
        </p:txBody>
      </p:sp>
      <p:sp>
        <p:nvSpPr>
          <p:cNvPr id="7" name="Text Placeholder 6">
            <a:extLst>
              <a:ext uri="{FF2B5EF4-FFF2-40B4-BE49-F238E27FC236}">
                <a16:creationId xmlns:a16="http://schemas.microsoft.com/office/drawing/2014/main" id="{FDD84FA9-8077-2041-A47C-2F55210A91AF}"/>
              </a:ext>
            </a:extLst>
          </p:cNvPr>
          <p:cNvSpPr>
            <a:spLocks noGrp="1"/>
          </p:cNvSpPr>
          <p:nvPr>
            <p:ph type="body" sz="quarter" idx="10"/>
          </p:nvPr>
        </p:nvSpPr>
        <p:spPr>
          <a:xfrm>
            <a:off x="548640" y="4752340"/>
            <a:ext cx="8219440" cy="1067691"/>
          </a:xfrm>
        </p:spPr>
        <p:txBody>
          <a:bodyPr/>
          <a:lstStyle/>
          <a:p>
            <a:r>
              <a:rPr lang="en-US" dirty="0"/>
              <a:t>Unbounded proof for a program with a loop over an large array</a:t>
            </a:r>
          </a:p>
        </p:txBody>
      </p:sp>
      <p:sp>
        <p:nvSpPr>
          <p:cNvPr id="2" name="Slide Number Placeholder 1">
            <a:extLst>
              <a:ext uri="{FF2B5EF4-FFF2-40B4-BE49-F238E27FC236}">
                <a16:creationId xmlns:a16="http://schemas.microsoft.com/office/drawing/2014/main" id="{195D1195-9762-0943-AC2C-4186009F528A}"/>
              </a:ext>
            </a:extLst>
          </p:cNvPr>
          <p:cNvSpPr>
            <a:spLocks noGrp="1"/>
          </p:cNvSpPr>
          <p:nvPr>
            <p:ph type="sldNum" sz="quarter" idx="11"/>
          </p:nvPr>
        </p:nvSpPr>
        <p:spPr/>
        <p:txBody>
          <a:bodyPr/>
          <a:lstStyle/>
          <a:p>
            <a:fld id="{86996F19-3FA7-3441-9750-1B9463D7BCAE}" type="slidenum">
              <a:rPr lang="en-US" smtClean="0"/>
              <a:t>10</a:t>
            </a:fld>
            <a:endParaRPr lang="en-US"/>
          </a:p>
        </p:txBody>
      </p:sp>
    </p:spTree>
    <p:extLst>
      <p:ext uri="{BB962C8B-B14F-4D97-AF65-F5344CB8AC3E}">
        <p14:creationId xmlns:p14="http://schemas.microsoft.com/office/powerpoint/2010/main" val="1038568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Now the details…</a:t>
            </a:r>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p:txBody>
          <a:bodyPr/>
          <a:lstStyle/>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How did we achieve it?</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 few questions:</a:t>
            </a:r>
          </a:p>
          <a:p>
            <a:pPr marL="1737360" lvl="1"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Is our tool general?</a:t>
            </a:r>
          </a:p>
          <a:p>
            <a:pPr marL="1737360" lvl="1"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Is our tool sound?</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Evaluation of our tool (RRA)</a:t>
            </a:r>
          </a:p>
        </p:txBody>
      </p:sp>
      <p:sp>
        <p:nvSpPr>
          <p:cNvPr id="4" name="Slide Number Placeholder 3">
            <a:extLst>
              <a:ext uri="{FF2B5EF4-FFF2-40B4-BE49-F238E27FC236}">
                <a16:creationId xmlns:a16="http://schemas.microsoft.com/office/drawing/2014/main" id="{9DA5C8AD-5001-B545-B3E2-30D31DBE1D57}"/>
              </a:ext>
            </a:extLst>
          </p:cNvPr>
          <p:cNvSpPr>
            <a:spLocks noGrp="1"/>
          </p:cNvSpPr>
          <p:nvPr>
            <p:ph type="sldNum" sz="quarter" idx="11"/>
          </p:nvPr>
        </p:nvSpPr>
        <p:spPr/>
        <p:txBody>
          <a:bodyPr/>
          <a:lstStyle/>
          <a:p>
            <a:fld id="{86996F19-3FA7-3441-9750-1B9463D7BCAE}" type="slidenum">
              <a:rPr lang="en-US" smtClean="0"/>
              <a:pPr/>
              <a:t>11</a:t>
            </a:fld>
            <a:endParaRPr lang="en-US"/>
          </a:p>
        </p:txBody>
      </p:sp>
    </p:spTree>
    <p:extLst>
      <p:ext uri="{BB962C8B-B14F-4D97-AF65-F5344CB8AC3E}">
        <p14:creationId xmlns:p14="http://schemas.microsoft.com/office/powerpoint/2010/main" val="314827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How did we achieve it?</a:t>
            </a:r>
          </a:p>
        </p:txBody>
      </p:sp>
      <p:sp>
        <p:nvSpPr>
          <p:cNvPr id="3" name="Slide Number Placeholder 2">
            <a:extLst>
              <a:ext uri="{FF2B5EF4-FFF2-40B4-BE49-F238E27FC236}">
                <a16:creationId xmlns:a16="http://schemas.microsoft.com/office/drawing/2014/main" id="{D3940D53-5712-8C43-86BB-61C9F6482AA9}"/>
              </a:ext>
            </a:extLst>
          </p:cNvPr>
          <p:cNvSpPr>
            <a:spLocks noGrp="1"/>
          </p:cNvSpPr>
          <p:nvPr>
            <p:ph type="sldNum" sz="quarter" idx="10"/>
          </p:nvPr>
        </p:nvSpPr>
        <p:spPr/>
        <p:txBody>
          <a:bodyPr/>
          <a:lstStyle/>
          <a:p>
            <a:fld id="{86996F19-3FA7-3441-9750-1B9463D7BCAE}" type="slidenum">
              <a:rPr lang="en-US" smtClean="0"/>
              <a:t>12</a:t>
            </a:fld>
            <a:endParaRPr lang="en-US"/>
          </a:p>
        </p:txBody>
      </p:sp>
    </p:spTree>
    <p:extLst>
      <p:ext uri="{BB962C8B-B14F-4D97-AF65-F5344CB8AC3E}">
        <p14:creationId xmlns:p14="http://schemas.microsoft.com/office/powerpoint/2010/main" val="237574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How did we achieve it?</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p:txBody>
          <a:bodyPr/>
          <a:lstStyle/>
          <a:p>
            <a:r>
              <a:rPr lang="en-US" dirty="0"/>
              <a:t>We rewrite reads/writes to abstracted arrays.</a:t>
            </a:r>
          </a:p>
        </p:txBody>
      </p:sp>
      <p:sp>
        <p:nvSpPr>
          <p:cNvPr id="4" name="Rectangle 3">
            <a:extLst>
              <a:ext uri="{FF2B5EF4-FFF2-40B4-BE49-F238E27FC236}">
                <a16:creationId xmlns:a16="http://schemas.microsoft.com/office/drawing/2014/main" id="{C70AE5DA-15D4-674D-B6ED-78418956D0BE}"/>
              </a:ext>
            </a:extLst>
          </p:cNvPr>
          <p:cNvSpPr/>
          <p:nvPr/>
        </p:nvSpPr>
        <p:spPr>
          <a:xfrm>
            <a:off x="4348891"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Rectangle 4">
            <a:extLst>
              <a:ext uri="{FF2B5EF4-FFF2-40B4-BE49-F238E27FC236}">
                <a16:creationId xmlns:a16="http://schemas.microsoft.com/office/drawing/2014/main" id="{ADCE299C-A777-CC4B-AF5B-F6E1FABB1BCB}"/>
              </a:ext>
            </a:extLst>
          </p:cNvPr>
          <p:cNvSpPr/>
          <p:nvPr/>
        </p:nvSpPr>
        <p:spPr>
          <a:xfrm>
            <a:off x="4739286"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6" name="Rectangle 5">
            <a:extLst>
              <a:ext uri="{FF2B5EF4-FFF2-40B4-BE49-F238E27FC236}">
                <a16:creationId xmlns:a16="http://schemas.microsoft.com/office/drawing/2014/main" id="{C847CBD0-1117-124E-AD4A-186C2ABB4EF0}"/>
              </a:ext>
            </a:extLst>
          </p:cNvPr>
          <p:cNvSpPr/>
          <p:nvPr/>
        </p:nvSpPr>
        <p:spPr>
          <a:xfrm>
            <a:off x="5129681"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7" name="Rectangle 6">
            <a:extLst>
              <a:ext uri="{FF2B5EF4-FFF2-40B4-BE49-F238E27FC236}">
                <a16:creationId xmlns:a16="http://schemas.microsoft.com/office/drawing/2014/main" id="{B97AF6DA-9E98-7742-8213-0CC148020369}"/>
              </a:ext>
            </a:extLst>
          </p:cNvPr>
          <p:cNvSpPr/>
          <p:nvPr/>
        </p:nvSpPr>
        <p:spPr>
          <a:xfrm>
            <a:off x="5520076"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8" name="Rectangle 7">
            <a:extLst>
              <a:ext uri="{FF2B5EF4-FFF2-40B4-BE49-F238E27FC236}">
                <a16:creationId xmlns:a16="http://schemas.microsoft.com/office/drawing/2014/main" id="{E6683965-9808-F146-9A9E-B212BA471158}"/>
              </a:ext>
            </a:extLst>
          </p:cNvPr>
          <p:cNvSpPr/>
          <p:nvPr/>
        </p:nvSpPr>
        <p:spPr>
          <a:xfrm>
            <a:off x="5910471"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9" name="Rectangle 8">
            <a:extLst>
              <a:ext uri="{FF2B5EF4-FFF2-40B4-BE49-F238E27FC236}">
                <a16:creationId xmlns:a16="http://schemas.microsoft.com/office/drawing/2014/main" id="{2E801ADA-26B8-094B-85B5-0C1B2922D9CE}"/>
              </a:ext>
            </a:extLst>
          </p:cNvPr>
          <p:cNvSpPr/>
          <p:nvPr/>
        </p:nvSpPr>
        <p:spPr>
          <a:xfrm>
            <a:off x="6300866" y="2814742"/>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0" name="Rectangle 9">
            <a:extLst>
              <a:ext uri="{FF2B5EF4-FFF2-40B4-BE49-F238E27FC236}">
                <a16:creationId xmlns:a16="http://schemas.microsoft.com/office/drawing/2014/main" id="{9BAB7DA0-417C-8545-9260-BF935F6A8DE6}"/>
              </a:ext>
            </a:extLst>
          </p:cNvPr>
          <p:cNvSpPr/>
          <p:nvPr/>
        </p:nvSpPr>
        <p:spPr>
          <a:xfrm>
            <a:off x="6691261"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1" name="Rectangle 10">
            <a:extLst>
              <a:ext uri="{FF2B5EF4-FFF2-40B4-BE49-F238E27FC236}">
                <a16:creationId xmlns:a16="http://schemas.microsoft.com/office/drawing/2014/main" id="{9EBE1A76-7B8C-F24C-99D1-B0C61919BBDA}"/>
              </a:ext>
            </a:extLst>
          </p:cNvPr>
          <p:cNvSpPr/>
          <p:nvPr/>
        </p:nvSpPr>
        <p:spPr>
          <a:xfrm>
            <a:off x="7081656"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2" name="Rectangle 11">
            <a:extLst>
              <a:ext uri="{FF2B5EF4-FFF2-40B4-BE49-F238E27FC236}">
                <a16:creationId xmlns:a16="http://schemas.microsoft.com/office/drawing/2014/main" id="{46FBB76F-4A4A-B344-8CD0-0BC92BE92B06}"/>
              </a:ext>
            </a:extLst>
          </p:cNvPr>
          <p:cNvSpPr/>
          <p:nvPr/>
        </p:nvSpPr>
        <p:spPr>
          <a:xfrm>
            <a:off x="7472051"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3" name="Rectangle 12">
            <a:extLst>
              <a:ext uri="{FF2B5EF4-FFF2-40B4-BE49-F238E27FC236}">
                <a16:creationId xmlns:a16="http://schemas.microsoft.com/office/drawing/2014/main" id="{D81688CF-3F89-4E4F-BB7D-AD294A76968C}"/>
              </a:ext>
            </a:extLst>
          </p:cNvPr>
          <p:cNvSpPr/>
          <p:nvPr/>
        </p:nvSpPr>
        <p:spPr>
          <a:xfrm>
            <a:off x="7862446"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4" name="Rectangle 13">
            <a:extLst>
              <a:ext uri="{FF2B5EF4-FFF2-40B4-BE49-F238E27FC236}">
                <a16:creationId xmlns:a16="http://schemas.microsoft.com/office/drawing/2014/main" id="{91C99772-FAAC-6442-9B2B-8CCAB3274F87}"/>
              </a:ext>
            </a:extLst>
          </p:cNvPr>
          <p:cNvSpPr/>
          <p:nvPr/>
        </p:nvSpPr>
        <p:spPr>
          <a:xfrm>
            <a:off x="8252841" y="281474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8" name="Rectangle 17">
            <a:extLst>
              <a:ext uri="{FF2B5EF4-FFF2-40B4-BE49-F238E27FC236}">
                <a16:creationId xmlns:a16="http://schemas.microsoft.com/office/drawing/2014/main" id="{7D2BF2E7-517E-A242-96A6-0E1060A94458}"/>
              </a:ext>
            </a:extLst>
          </p:cNvPr>
          <p:cNvSpPr/>
          <p:nvPr/>
        </p:nvSpPr>
        <p:spPr>
          <a:xfrm>
            <a:off x="2678317" y="2809396"/>
            <a:ext cx="1107996" cy="400110"/>
          </a:xfrm>
          <a:prstGeom prst="rect">
            <a:avLst/>
          </a:prstGeom>
        </p:spPr>
        <p:txBody>
          <a:bodyPr wrap="none">
            <a:spAutoFit/>
          </a:bodyPr>
          <a:lstStyle/>
          <a:p>
            <a:r>
              <a:rPr lang="en-US" sz="2000" dirty="0">
                <a:solidFill>
                  <a:schemeClr val="bg1"/>
                </a:solidFill>
                <a:latin typeface="Menlo" panose="020B0609030804020204" pitchFamily="49" charset="0"/>
              </a:rPr>
              <a:t>a</a:t>
            </a:r>
            <a:r>
              <a:rPr lang="en-US" sz="2000" b="0" dirty="0">
                <a:solidFill>
                  <a:schemeClr val="bg1"/>
                </a:solidFill>
                <a:effectLst/>
                <a:latin typeface="Menlo" panose="020B0609030804020204" pitchFamily="49" charset="0"/>
              </a:rPr>
              <a:t>rray:</a:t>
            </a:r>
            <a:endParaRPr lang="en-US" sz="2000" dirty="0">
              <a:solidFill>
                <a:schemeClr val="bg1"/>
              </a:solidFill>
            </a:endParaRPr>
          </a:p>
        </p:txBody>
      </p:sp>
      <p:cxnSp>
        <p:nvCxnSpPr>
          <p:cNvPr id="21" name="Straight Arrow Connector 20">
            <a:extLst>
              <a:ext uri="{FF2B5EF4-FFF2-40B4-BE49-F238E27FC236}">
                <a16:creationId xmlns:a16="http://schemas.microsoft.com/office/drawing/2014/main" id="{4FD653FA-2335-B349-9D1B-FF8E93ECAF94}"/>
              </a:ext>
            </a:extLst>
          </p:cNvPr>
          <p:cNvCxnSpPr>
            <a:cxnSpLocks/>
          </p:cNvCxnSpPr>
          <p:nvPr/>
        </p:nvCxnSpPr>
        <p:spPr>
          <a:xfrm>
            <a:off x="5229879" y="3216044"/>
            <a:ext cx="0" cy="47862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0E0F86-4D4B-DE48-89E1-F6037967356E}"/>
              </a:ext>
            </a:extLst>
          </p:cNvPr>
          <p:cNvCxnSpPr>
            <a:cxnSpLocks/>
          </p:cNvCxnSpPr>
          <p:nvPr/>
        </p:nvCxnSpPr>
        <p:spPr>
          <a:xfrm>
            <a:off x="7622363" y="3216044"/>
            <a:ext cx="0" cy="47862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AAD2888-F3A5-EA42-9ACE-5F30795589CD}"/>
              </a:ext>
            </a:extLst>
          </p:cNvPr>
          <p:cNvCxnSpPr>
            <a:cxnSpLocks/>
          </p:cNvCxnSpPr>
          <p:nvPr/>
        </p:nvCxnSpPr>
        <p:spPr>
          <a:xfrm>
            <a:off x="6451178" y="3216043"/>
            <a:ext cx="0" cy="483734"/>
          </a:xfrm>
          <a:prstGeom prst="straightConnector1">
            <a:avLst/>
          </a:prstGeom>
          <a:ln w="381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26" name="Rectangle 25">
            <a:extLst>
              <a:ext uri="{FF2B5EF4-FFF2-40B4-BE49-F238E27FC236}">
                <a16:creationId xmlns:a16="http://schemas.microsoft.com/office/drawing/2014/main" id="{2BA9B509-47F0-6440-8D8E-630F1B81FD25}"/>
              </a:ext>
            </a:extLst>
          </p:cNvPr>
          <p:cNvSpPr/>
          <p:nvPr/>
        </p:nvSpPr>
        <p:spPr>
          <a:xfrm>
            <a:off x="2617177" y="5310317"/>
            <a:ext cx="1569660" cy="400110"/>
          </a:xfrm>
          <a:prstGeom prst="rect">
            <a:avLst/>
          </a:prstGeom>
        </p:spPr>
        <p:txBody>
          <a:bodyPr wrap="none">
            <a:spAutoFit/>
          </a:bodyPr>
          <a:lstStyle/>
          <a:p>
            <a:r>
              <a:rPr lang="en-US" sz="2000" b="0" dirty="0">
                <a:solidFill>
                  <a:schemeClr val="bg1"/>
                </a:solidFill>
                <a:effectLst/>
                <a:latin typeface="Menlo" panose="020B0609030804020204" pitchFamily="49" charset="0"/>
              </a:rPr>
              <a:t>Read a[x]</a:t>
            </a:r>
            <a:endParaRPr lang="en-US" sz="2000" dirty="0">
              <a:solidFill>
                <a:schemeClr val="bg1"/>
              </a:solidFill>
            </a:endParaRPr>
          </a:p>
        </p:txBody>
      </p:sp>
      <p:sp>
        <p:nvSpPr>
          <p:cNvPr id="27" name="Left Brace 26">
            <a:extLst>
              <a:ext uri="{FF2B5EF4-FFF2-40B4-BE49-F238E27FC236}">
                <a16:creationId xmlns:a16="http://schemas.microsoft.com/office/drawing/2014/main" id="{B0BA6273-5069-7B4E-B505-2CB99700BD0E}"/>
              </a:ext>
            </a:extLst>
          </p:cNvPr>
          <p:cNvSpPr/>
          <p:nvPr/>
        </p:nvSpPr>
        <p:spPr>
          <a:xfrm>
            <a:off x="4194663" y="5212003"/>
            <a:ext cx="209811" cy="596738"/>
          </a:xfrm>
          <a:prstGeom prst="lef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bg1"/>
              </a:solidFill>
            </a:endParaRP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D4CC90DD-1011-AA4E-9A3F-FC8B23E1A197}"/>
                  </a:ext>
                </a:extLst>
              </p:cNvPr>
              <p:cNvSpPr/>
              <p:nvPr/>
            </p:nvSpPr>
            <p:spPr>
              <a:xfrm>
                <a:off x="4568536" y="5011948"/>
                <a:ext cx="1444754" cy="400110"/>
              </a:xfrm>
              <a:prstGeom prst="rect">
                <a:avLst/>
              </a:prstGeom>
            </p:spPr>
            <p:txBody>
              <a:bodyPr wrap="none">
                <a:spAutoFit/>
              </a:bodyPr>
              <a:lstStyle/>
              <a:p>
                <a:r>
                  <a:rPr lang="en-US" sz="2000" dirty="0">
                    <a:solidFill>
                      <a:schemeClr val="bg1"/>
                    </a:solidFill>
                    <a:latin typeface="Menlo" panose="020B0609030804020204" pitchFamily="49" charset="0"/>
                  </a:rPr>
                  <a:t>x</a:t>
                </a:r>
                <a:r>
                  <a:rPr lang="en-US" sz="2000" b="0" dirty="0">
                    <a:solidFill>
                      <a:schemeClr val="bg1"/>
                    </a:solidFill>
                    <a:effectLst/>
                    <a:latin typeface="Menlo" panose="020B0609030804020204" pitchFamily="49" charset="0"/>
                  </a:rPr>
                  <a:t> != </a:t>
                </a:r>
                <a14:m>
                  <m:oMath xmlns:m="http://schemas.openxmlformats.org/officeDocument/2006/math">
                    <m:r>
                      <a:rPr lang="en-US" sz="2000" b="0" i="1" smtClean="0">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 </m:t>
                    </m:r>
                  </m:oMath>
                </a14:m>
                <a:r>
                  <a:rPr lang="en-US" sz="2000" b="0" dirty="0">
                    <a:solidFill>
                      <a:schemeClr val="bg1"/>
                    </a:solidFill>
                    <a:effectLst/>
                    <a:latin typeface="Menlo" panose="020B0609030804020204" pitchFamily="49" charset="0"/>
                  </a:rPr>
                  <a:t>: </a:t>
                </a:r>
                <a:endParaRPr lang="en-US" sz="2000" dirty="0">
                  <a:solidFill>
                    <a:schemeClr val="bg1"/>
                  </a:solidFill>
                </a:endParaRPr>
              </a:p>
            </p:txBody>
          </p:sp>
        </mc:Choice>
        <mc:Fallback>
          <p:sp>
            <p:nvSpPr>
              <p:cNvPr id="28" name="Rectangle 27">
                <a:extLst>
                  <a:ext uri="{FF2B5EF4-FFF2-40B4-BE49-F238E27FC236}">
                    <a16:creationId xmlns:a16="http://schemas.microsoft.com/office/drawing/2014/main" id="{D4CC90DD-1011-AA4E-9A3F-FC8B23E1A197}"/>
                  </a:ext>
                </a:extLst>
              </p:cNvPr>
              <p:cNvSpPr>
                <a:spLocks noRot="1" noChangeAspect="1" noMove="1" noResize="1" noEditPoints="1" noAdjustHandles="1" noChangeArrowheads="1" noChangeShapeType="1" noTextEdit="1"/>
              </p:cNvSpPr>
              <p:nvPr/>
            </p:nvSpPr>
            <p:spPr>
              <a:xfrm>
                <a:off x="4568536" y="5011948"/>
                <a:ext cx="1444754" cy="400110"/>
              </a:xfrm>
              <a:prstGeom prst="rect">
                <a:avLst/>
              </a:prstGeom>
              <a:blipFill>
                <a:blip r:embed="rId3"/>
                <a:stretch>
                  <a:fillRect l="-4348" t="-6061" r="-3478" b="-24242"/>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31A0A3FA-9A18-FA42-AE40-81CC8724B101}"/>
              </a:ext>
            </a:extLst>
          </p:cNvPr>
          <p:cNvSpPr txBox="1"/>
          <p:nvPr/>
        </p:nvSpPr>
        <p:spPr>
          <a:xfrm>
            <a:off x="6313112" y="5034112"/>
            <a:ext cx="5819268" cy="400110"/>
          </a:xfrm>
          <a:prstGeom prst="rect">
            <a:avLst/>
          </a:prstGeom>
          <a:noFill/>
        </p:spPr>
        <p:txBody>
          <a:bodyPr wrap="square" rtlCol="0">
            <a:spAutoFit/>
          </a:bodyPr>
          <a:lstStyle/>
          <a:p>
            <a:r>
              <a:rPr lang="en-US" sz="2000" dirty="0">
                <a:solidFill>
                  <a:schemeClr val="bg1"/>
                </a:solidFill>
              </a:rPr>
              <a:t>We don’t care! Just return an arbitrary value!</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431F3771-6852-D04D-88F9-2616D0C18112}"/>
                  </a:ext>
                </a:extLst>
              </p:cNvPr>
              <p:cNvSpPr/>
              <p:nvPr/>
            </p:nvSpPr>
            <p:spPr>
              <a:xfrm>
                <a:off x="4568536" y="5584273"/>
                <a:ext cx="1444754" cy="400110"/>
              </a:xfrm>
              <a:prstGeom prst="rect">
                <a:avLst/>
              </a:prstGeom>
            </p:spPr>
            <p:txBody>
              <a:bodyPr wrap="none">
                <a:spAutoFit/>
              </a:bodyPr>
              <a:lstStyle/>
              <a:p>
                <a:r>
                  <a:rPr lang="en-US" sz="2000" dirty="0">
                    <a:solidFill>
                      <a:schemeClr val="bg1"/>
                    </a:solidFill>
                    <a:latin typeface="Menlo" panose="020B0609030804020204" pitchFamily="49" charset="0"/>
                  </a:rPr>
                  <a:t>x</a:t>
                </a:r>
                <a:r>
                  <a:rPr lang="en-US" sz="2000" b="0" dirty="0">
                    <a:solidFill>
                      <a:schemeClr val="bg1"/>
                    </a:solidFill>
                    <a:effectLst/>
                    <a:latin typeface="Menlo" panose="020B0609030804020204" pitchFamily="49" charset="0"/>
                  </a:rPr>
                  <a:t> == </a:t>
                </a:r>
                <a14:m>
                  <m:oMath xmlns:m="http://schemas.openxmlformats.org/officeDocument/2006/math">
                    <m:r>
                      <a:rPr lang="en-US" sz="2000" b="0" i="1" smtClean="0">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 </m:t>
                    </m:r>
                  </m:oMath>
                </a14:m>
                <a:r>
                  <a:rPr lang="en-US" sz="2000" b="0" dirty="0">
                    <a:solidFill>
                      <a:schemeClr val="bg1"/>
                    </a:solidFill>
                    <a:effectLst/>
                    <a:latin typeface="Menlo" panose="020B0609030804020204" pitchFamily="49" charset="0"/>
                  </a:rPr>
                  <a:t>: </a:t>
                </a:r>
                <a:endParaRPr lang="en-US" sz="2000" dirty="0">
                  <a:solidFill>
                    <a:schemeClr val="bg1"/>
                  </a:solidFill>
                </a:endParaRPr>
              </a:p>
            </p:txBody>
          </p:sp>
        </mc:Choice>
        <mc:Fallback>
          <p:sp>
            <p:nvSpPr>
              <p:cNvPr id="30" name="Rectangle 29">
                <a:extLst>
                  <a:ext uri="{FF2B5EF4-FFF2-40B4-BE49-F238E27FC236}">
                    <a16:creationId xmlns:a16="http://schemas.microsoft.com/office/drawing/2014/main" id="{431F3771-6852-D04D-88F9-2616D0C18112}"/>
                  </a:ext>
                </a:extLst>
              </p:cNvPr>
              <p:cNvSpPr>
                <a:spLocks noRot="1" noChangeAspect="1" noMove="1" noResize="1" noEditPoints="1" noAdjustHandles="1" noChangeArrowheads="1" noChangeShapeType="1" noTextEdit="1"/>
              </p:cNvSpPr>
              <p:nvPr/>
            </p:nvSpPr>
            <p:spPr>
              <a:xfrm>
                <a:off x="4568536" y="5584273"/>
                <a:ext cx="1444754" cy="400110"/>
              </a:xfrm>
              <a:prstGeom prst="rect">
                <a:avLst/>
              </a:prstGeom>
              <a:blipFill>
                <a:blip r:embed="rId4"/>
                <a:stretch>
                  <a:fillRect l="-4348" t="-6061" r="-3478" b="-24242"/>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6AC3C37-B3EB-F24B-B9E0-CA5AB7F65DFE}"/>
              </a:ext>
            </a:extLst>
          </p:cNvPr>
          <p:cNvSpPr txBox="1"/>
          <p:nvPr/>
        </p:nvSpPr>
        <p:spPr>
          <a:xfrm>
            <a:off x="6307033" y="5584273"/>
            <a:ext cx="5819268" cy="400110"/>
          </a:xfrm>
          <a:prstGeom prst="rect">
            <a:avLst/>
          </a:prstGeom>
          <a:noFill/>
        </p:spPr>
        <p:txBody>
          <a:bodyPr wrap="square" rtlCol="0">
            <a:spAutoFit/>
          </a:bodyPr>
          <a:lstStyle/>
          <a:p>
            <a:r>
              <a:rPr lang="en-US" sz="2000" dirty="0">
                <a:solidFill>
                  <a:schemeClr val="bg1"/>
                </a:solidFill>
              </a:rPr>
              <a:t>Return a[x].</a:t>
            </a:r>
          </a:p>
        </p:txBody>
      </p:sp>
      <p:sp>
        <p:nvSpPr>
          <p:cNvPr id="32" name="Rectangle 31">
            <a:extLst>
              <a:ext uri="{FF2B5EF4-FFF2-40B4-BE49-F238E27FC236}">
                <a16:creationId xmlns:a16="http://schemas.microsoft.com/office/drawing/2014/main" id="{68CC7122-E751-AA46-9A86-4C9E3F46A4B4}"/>
              </a:ext>
            </a:extLst>
          </p:cNvPr>
          <p:cNvSpPr/>
          <p:nvPr/>
        </p:nvSpPr>
        <p:spPr>
          <a:xfrm>
            <a:off x="2471114" y="6525408"/>
            <a:ext cx="1723549" cy="400110"/>
          </a:xfrm>
          <a:prstGeom prst="rect">
            <a:avLst/>
          </a:prstGeom>
        </p:spPr>
        <p:txBody>
          <a:bodyPr wrap="none">
            <a:spAutoFit/>
          </a:bodyPr>
          <a:lstStyle/>
          <a:p>
            <a:r>
              <a:rPr lang="en-US" sz="2000" b="0" dirty="0">
                <a:solidFill>
                  <a:schemeClr val="bg1"/>
                </a:solidFill>
                <a:effectLst/>
                <a:latin typeface="Menlo" panose="020B0609030804020204" pitchFamily="49" charset="0"/>
              </a:rPr>
              <a:t>Write a[x]</a:t>
            </a:r>
            <a:endParaRPr lang="en-US" sz="2000" dirty="0">
              <a:solidFill>
                <a:schemeClr val="bg1"/>
              </a:solidFill>
            </a:endParaRPr>
          </a:p>
        </p:txBody>
      </p:sp>
      <p:sp>
        <p:nvSpPr>
          <p:cNvPr id="33" name="Left Brace 32">
            <a:extLst>
              <a:ext uri="{FF2B5EF4-FFF2-40B4-BE49-F238E27FC236}">
                <a16:creationId xmlns:a16="http://schemas.microsoft.com/office/drawing/2014/main" id="{5802AB44-A4F7-9D43-938B-D48E8D8A5F8A}"/>
              </a:ext>
            </a:extLst>
          </p:cNvPr>
          <p:cNvSpPr/>
          <p:nvPr/>
        </p:nvSpPr>
        <p:spPr>
          <a:xfrm>
            <a:off x="4194663" y="6442704"/>
            <a:ext cx="209811" cy="596738"/>
          </a:xfrm>
          <a:prstGeom prst="lef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bg1"/>
              </a:solidFill>
            </a:endParaRPr>
          </a:p>
        </p:txBody>
      </p:sp>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7B7072E3-914B-B24D-B14B-559E9ACAFD28}"/>
                  </a:ext>
                </a:extLst>
              </p:cNvPr>
              <p:cNvSpPr/>
              <p:nvPr/>
            </p:nvSpPr>
            <p:spPr>
              <a:xfrm>
                <a:off x="4568536" y="6255551"/>
                <a:ext cx="1444754" cy="400110"/>
              </a:xfrm>
              <a:prstGeom prst="rect">
                <a:avLst/>
              </a:prstGeom>
            </p:spPr>
            <p:txBody>
              <a:bodyPr wrap="none">
                <a:spAutoFit/>
              </a:bodyPr>
              <a:lstStyle/>
              <a:p>
                <a:r>
                  <a:rPr lang="en-US" sz="2000" dirty="0">
                    <a:solidFill>
                      <a:schemeClr val="bg1"/>
                    </a:solidFill>
                    <a:latin typeface="Menlo" panose="020B0609030804020204" pitchFamily="49" charset="0"/>
                  </a:rPr>
                  <a:t>x</a:t>
                </a:r>
                <a:r>
                  <a:rPr lang="en-US" sz="2000" b="0" dirty="0">
                    <a:solidFill>
                      <a:schemeClr val="bg1"/>
                    </a:solidFill>
                    <a:effectLst/>
                    <a:latin typeface="Menlo" panose="020B0609030804020204" pitchFamily="49" charset="0"/>
                  </a:rPr>
                  <a:t> != </a:t>
                </a:r>
                <a14:m>
                  <m:oMath xmlns:m="http://schemas.openxmlformats.org/officeDocument/2006/math">
                    <m:r>
                      <a:rPr lang="en-US" sz="2000" b="0" i="1" smtClean="0">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 </m:t>
                    </m:r>
                  </m:oMath>
                </a14:m>
                <a:r>
                  <a:rPr lang="en-US" sz="2000" b="0" dirty="0">
                    <a:solidFill>
                      <a:schemeClr val="bg1"/>
                    </a:solidFill>
                    <a:effectLst/>
                    <a:latin typeface="Menlo" panose="020B0609030804020204" pitchFamily="49" charset="0"/>
                  </a:rPr>
                  <a:t>: </a:t>
                </a:r>
                <a:endParaRPr lang="en-US" sz="2000" dirty="0">
                  <a:solidFill>
                    <a:schemeClr val="bg1"/>
                  </a:solidFill>
                </a:endParaRPr>
              </a:p>
            </p:txBody>
          </p:sp>
        </mc:Choice>
        <mc:Fallback>
          <p:sp>
            <p:nvSpPr>
              <p:cNvPr id="34" name="Rectangle 33">
                <a:extLst>
                  <a:ext uri="{FF2B5EF4-FFF2-40B4-BE49-F238E27FC236}">
                    <a16:creationId xmlns:a16="http://schemas.microsoft.com/office/drawing/2014/main" id="{7B7072E3-914B-B24D-B14B-559E9ACAFD28}"/>
                  </a:ext>
                </a:extLst>
              </p:cNvPr>
              <p:cNvSpPr>
                <a:spLocks noRot="1" noChangeAspect="1" noMove="1" noResize="1" noEditPoints="1" noAdjustHandles="1" noChangeArrowheads="1" noChangeShapeType="1" noTextEdit="1"/>
              </p:cNvSpPr>
              <p:nvPr/>
            </p:nvSpPr>
            <p:spPr>
              <a:xfrm>
                <a:off x="4568536" y="6255551"/>
                <a:ext cx="1444754" cy="400110"/>
              </a:xfrm>
              <a:prstGeom prst="rect">
                <a:avLst/>
              </a:prstGeom>
              <a:blipFill>
                <a:blip r:embed="rId5"/>
                <a:stretch>
                  <a:fillRect l="-4348" t="-6061" r="-3478" b="-2424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B8C9631C-DFE1-6147-AE82-4F549B15525C}"/>
              </a:ext>
            </a:extLst>
          </p:cNvPr>
          <p:cNvSpPr txBox="1"/>
          <p:nvPr/>
        </p:nvSpPr>
        <p:spPr>
          <a:xfrm>
            <a:off x="6296522" y="6286783"/>
            <a:ext cx="5819268" cy="400110"/>
          </a:xfrm>
          <a:prstGeom prst="rect">
            <a:avLst/>
          </a:prstGeom>
          <a:noFill/>
        </p:spPr>
        <p:txBody>
          <a:bodyPr wrap="square" rtlCol="0">
            <a:spAutoFit/>
          </a:bodyPr>
          <a:lstStyle/>
          <a:p>
            <a:r>
              <a:rPr lang="en-US" sz="2000" dirty="0">
                <a:solidFill>
                  <a:schemeClr val="bg1"/>
                </a:solidFill>
              </a:rPr>
              <a:t>We don’t care! Do nothing!</a:t>
            </a:r>
          </a:p>
        </p:txBody>
      </p: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FC2B9A5B-09D1-5C4A-BAF3-4A40812AA2EB}"/>
                  </a:ext>
                </a:extLst>
              </p:cNvPr>
              <p:cNvSpPr/>
              <p:nvPr/>
            </p:nvSpPr>
            <p:spPr>
              <a:xfrm>
                <a:off x="4568536" y="6815032"/>
                <a:ext cx="1444754" cy="400110"/>
              </a:xfrm>
              <a:prstGeom prst="rect">
                <a:avLst/>
              </a:prstGeom>
            </p:spPr>
            <p:txBody>
              <a:bodyPr wrap="none">
                <a:spAutoFit/>
              </a:bodyPr>
              <a:lstStyle/>
              <a:p>
                <a:r>
                  <a:rPr lang="en-US" sz="2000" dirty="0">
                    <a:solidFill>
                      <a:schemeClr val="bg1"/>
                    </a:solidFill>
                    <a:latin typeface="Menlo" panose="020B0609030804020204" pitchFamily="49" charset="0"/>
                  </a:rPr>
                  <a:t>x</a:t>
                </a:r>
                <a:r>
                  <a:rPr lang="en-US" sz="2000" b="0" dirty="0">
                    <a:solidFill>
                      <a:schemeClr val="bg1"/>
                    </a:solidFill>
                    <a:effectLst/>
                    <a:latin typeface="Menlo" panose="020B0609030804020204" pitchFamily="49" charset="0"/>
                  </a:rPr>
                  <a:t> == </a:t>
                </a:r>
                <a14:m>
                  <m:oMath xmlns:m="http://schemas.openxmlformats.org/officeDocument/2006/math">
                    <m:r>
                      <a:rPr lang="en-US" sz="2000" b="0" i="1" smtClean="0">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 </m:t>
                    </m:r>
                  </m:oMath>
                </a14:m>
                <a:r>
                  <a:rPr lang="en-US" sz="2000" b="0" dirty="0">
                    <a:solidFill>
                      <a:schemeClr val="bg1"/>
                    </a:solidFill>
                    <a:effectLst/>
                    <a:latin typeface="Menlo" panose="020B0609030804020204" pitchFamily="49" charset="0"/>
                  </a:rPr>
                  <a:t>: </a:t>
                </a:r>
                <a:endParaRPr lang="en-US" sz="2000" dirty="0">
                  <a:solidFill>
                    <a:schemeClr val="bg1"/>
                  </a:solidFill>
                </a:endParaRPr>
              </a:p>
            </p:txBody>
          </p:sp>
        </mc:Choice>
        <mc:Fallback>
          <p:sp>
            <p:nvSpPr>
              <p:cNvPr id="36" name="Rectangle 35">
                <a:extLst>
                  <a:ext uri="{FF2B5EF4-FFF2-40B4-BE49-F238E27FC236}">
                    <a16:creationId xmlns:a16="http://schemas.microsoft.com/office/drawing/2014/main" id="{FC2B9A5B-09D1-5C4A-BAF3-4A40812AA2EB}"/>
                  </a:ext>
                </a:extLst>
              </p:cNvPr>
              <p:cNvSpPr>
                <a:spLocks noRot="1" noChangeAspect="1" noMove="1" noResize="1" noEditPoints="1" noAdjustHandles="1" noChangeArrowheads="1" noChangeShapeType="1" noTextEdit="1"/>
              </p:cNvSpPr>
              <p:nvPr/>
            </p:nvSpPr>
            <p:spPr>
              <a:xfrm>
                <a:off x="4568536" y="6815032"/>
                <a:ext cx="1444754" cy="400110"/>
              </a:xfrm>
              <a:prstGeom prst="rect">
                <a:avLst/>
              </a:prstGeom>
              <a:blipFill>
                <a:blip r:embed="rId6"/>
                <a:stretch>
                  <a:fillRect l="-4348" t="-9091" r="-3478" b="-24242"/>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04398AB-5F1F-404B-9769-452F7559E705}"/>
              </a:ext>
            </a:extLst>
          </p:cNvPr>
          <p:cNvSpPr txBox="1"/>
          <p:nvPr/>
        </p:nvSpPr>
        <p:spPr>
          <a:xfrm>
            <a:off x="6307033" y="6846829"/>
            <a:ext cx="5819268" cy="400110"/>
          </a:xfrm>
          <a:prstGeom prst="rect">
            <a:avLst/>
          </a:prstGeom>
          <a:noFill/>
        </p:spPr>
        <p:txBody>
          <a:bodyPr wrap="square" rtlCol="0">
            <a:spAutoFit/>
          </a:bodyPr>
          <a:lstStyle/>
          <a:p>
            <a:r>
              <a:rPr lang="en-US" sz="2000" dirty="0">
                <a:solidFill>
                  <a:schemeClr val="bg1"/>
                </a:solidFill>
              </a:rPr>
              <a:t>Write value to a[x].</a:t>
            </a:r>
          </a:p>
        </p:txBody>
      </p:sp>
      <p:sp>
        <p:nvSpPr>
          <p:cNvPr id="50" name="Rectangle 49">
            <a:extLst>
              <a:ext uri="{FF2B5EF4-FFF2-40B4-BE49-F238E27FC236}">
                <a16:creationId xmlns:a16="http://schemas.microsoft.com/office/drawing/2014/main" id="{8DE239FC-0F34-2D4D-AE7C-E57B53D29068}"/>
              </a:ext>
            </a:extLst>
          </p:cNvPr>
          <p:cNvSpPr/>
          <p:nvPr/>
        </p:nvSpPr>
        <p:spPr>
          <a:xfrm>
            <a:off x="4348891"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1" name="Rectangle 50">
            <a:extLst>
              <a:ext uri="{FF2B5EF4-FFF2-40B4-BE49-F238E27FC236}">
                <a16:creationId xmlns:a16="http://schemas.microsoft.com/office/drawing/2014/main" id="{71E8DC1C-ACBF-014E-B46A-10876BF73F11}"/>
              </a:ext>
            </a:extLst>
          </p:cNvPr>
          <p:cNvSpPr/>
          <p:nvPr/>
        </p:nvSpPr>
        <p:spPr>
          <a:xfrm>
            <a:off x="4739286"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2" name="Rectangle 51">
            <a:extLst>
              <a:ext uri="{FF2B5EF4-FFF2-40B4-BE49-F238E27FC236}">
                <a16:creationId xmlns:a16="http://schemas.microsoft.com/office/drawing/2014/main" id="{A7E879BD-6E96-334A-A89B-CB580145730C}"/>
              </a:ext>
            </a:extLst>
          </p:cNvPr>
          <p:cNvSpPr/>
          <p:nvPr/>
        </p:nvSpPr>
        <p:spPr>
          <a:xfrm>
            <a:off x="5129681"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3" name="Rectangle 52">
            <a:extLst>
              <a:ext uri="{FF2B5EF4-FFF2-40B4-BE49-F238E27FC236}">
                <a16:creationId xmlns:a16="http://schemas.microsoft.com/office/drawing/2014/main" id="{0312282B-DC22-1B41-BCC7-CFAC22F5EBCF}"/>
              </a:ext>
            </a:extLst>
          </p:cNvPr>
          <p:cNvSpPr/>
          <p:nvPr/>
        </p:nvSpPr>
        <p:spPr>
          <a:xfrm>
            <a:off x="5520076"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4" name="Rectangle 53">
            <a:extLst>
              <a:ext uri="{FF2B5EF4-FFF2-40B4-BE49-F238E27FC236}">
                <a16:creationId xmlns:a16="http://schemas.microsoft.com/office/drawing/2014/main" id="{8F5F759F-81EF-334A-AADB-22B80B7CE999}"/>
              </a:ext>
            </a:extLst>
          </p:cNvPr>
          <p:cNvSpPr/>
          <p:nvPr/>
        </p:nvSpPr>
        <p:spPr>
          <a:xfrm>
            <a:off x="5910471"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5" name="Rectangle 54">
            <a:extLst>
              <a:ext uri="{FF2B5EF4-FFF2-40B4-BE49-F238E27FC236}">
                <a16:creationId xmlns:a16="http://schemas.microsoft.com/office/drawing/2014/main" id="{9639B0C4-997D-8344-B15E-5D5FFE8280B6}"/>
              </a:ext>
            </a:extLst>
          </p:cNvPr>
          <p:cNvSpPr/>
          <p:nvPr/>
        </p:nvSpPr>
        <p:spPr>
          <a:xfrm>
            <a:off x="6300866" y="3856962"/>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6" name="Rectangle 55">
            <a:extLst>
              <a:ext uri="{FF2B5EF4-FFF2-40B4-BE49-F238E27FC236}">
                <a16:creationId xmlns:a16="http://schemas.microsoft.com/office/drawing/2014/main" id="{4A0A333F-A8FC-BF4C-B926-3A23B19D9B99}"/>
              </a:ext>
            </a:extLst>
          </p:cNvPr>
          <p:cNvSpPr/>
          <p:nvPr/>
        </p:nvSpPr>
        <p:spPr>
          <a:xfrm>
            <a:off x="6691261"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7" name="Rectangle 56">
            <a:extLst>
              <a:ext uri="{FF2B5EF4-FFF2-40B4-BE49-F238E27FC236}">
                <a16:creationId xmlns:a16="http://schemas.microsoft.com/office/drawing/2014/main" id="{83FD4D08-3293-FE4C-A084-D74198ED3D96}"/>
              </a:ext>
            </a:extLst>
          </p:cNvPr>
          <p:cNvSpPr/>
          <p:nvPr/>
        </p:nvSpPr>
        <p:spPr>
          <a:xfrm>
            <a:off x="7081656"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8" name="Rectangle 57">
            <a:extLst>
              <a:ext uri="{FF2B5EF4-FFF2-40B4-BE49-F238E27FC236}">
                <a16:creationId xmlns:a16="http://schemas.microsoft.com/office/drawing/2014/main" id="{4E69DDE7-9A3C-A246-86E0-41BD78070281}"/>
              </a:ext>
            </a:extLst>
          </p:cNvPr>
          <p:cNvSpPr/>
          <p:nvPr/>
        </p:nvSpPr>
        <p:spPr>
          <a:xfrm>
            <a:off x="7472051"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9" name="Rectangle 58">
            <a:extLst>
              <a:ext uri="{FF2B5EF4-FFF2-40B4-BE49-F238E27FC236}">
                <a16:creationId xmlns:a16="http://schemas.microsoft.com/office/drawing/2014/main" id="{641B2304-6015-1846-BAFC-C4E25DF986F2}"/>
              </a:ext>
            </a:extLst>
          </p:cNvPr>
          <p:cNvSpPr/>
          <p:nvPr/>
        </p:nvSpPr>
        <p:spPr>
          <a:xfrm>
            <a:off x="7862446"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60" name="Rectangle 59">
            <a:extLst>
              <a:ext uri="{FF2B5EF4-FFF2-40B4-BE49-F238E27FC236}">
                <a16:creationId xmlns:a16="http://schemas.microsoft.com/office/drawing/2014/main" id="{822CEFA0-ECCF-D24A-9085-AF7AB4C67037}"/>
              </a:ext>
            </a:extLst>
          </p:cNvPr>
          <p:cNvSpPr/>
          <p:nvPr/>
        </p:nvSpPr>
        <p:spPr>
          <a:xfrm>
            <a:off x="8252841" y="385696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61" name="Cloud 60">
            <a:extLst>
              <a:ext uri="{FF2B5EF4-FFF2-40B4-BE49-F238E27FC236}">
                <a16:creationId xmlns:a16="http://schemas.microsoft.com/office/drawing/2014/main" id="{1EE26F93-2B67-C54C-AD7A-5C7CF06D2E4A}"/>
              </a:ext>
            </a:extLst>
          </p:cNvPr>
          <p:cNvSpPr/>
          <p:nvPr/>
        </p:nvSpPr>
        <p:spPr>
          <a:xfrm>
            <a:off x="3830563" y="3717734"/>
            <a:ext cx="2465959" cy="759771"/>
          </a:xfrm>
          <a:prstGeom prst="cloud">
            <a:avLst/>
          </a:prstGeom>
          <a:solidFill>
            <a:schemeClr val="accent4">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loud 61">
            <a:extLst>
              <a:ext uri="{FF2B5EF4-FFF2-40B4-BE49-F238E27FC236}">
                <a16:creationId xmlns:a16="http://schemas.microsoft.com/office/drawing/2014/main" id="{1FAC398D-9F43-6C4A-B4A6-294D63DAB880}"/>
              </a:ext>
            </a:extLst>
          </p:cNvPr>
          <p:cNvSpPr/>
          <p:nvPr/>
        </p:nvSpPr>
        <p:spPr>
          <a:xfrm>
            <a:off x="6605835" y="3657956"/>
            <a:ext cx="2465959" cy="759771"/>
          </a:xfrm>
          <a:prstGeom prst="cloud">
            <a:avLst/>
          </a:prstGeom>
          <a:solidFill>
            <a:schemeClr val="accent4">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2CCD5BA7-A8E9-4044-B60C-26B0360BAE1D}"/>
                  </a:ext>
                </a:extLst>
              </p:cNvPr>
              <p:cNvSpPr txBox="1"/>
              <p:nvPr/>
            </p:nvSpPr>
            <p:spPr>
              <a:xfrm>
                <a:off x="5126956" y="2385313"/>
                <a:ext cx="2572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+1,…</m:t>
                      </m:r>
                    </m:oMath>
                  </m:oMathPara>
                </a14:m>
                <a:endParaRPr lang="en-US" sz="2400" dirty="0">
                  <a:solidFill>
                    <a:schemeClr val="bg1"/>
                  </a:solidFill>
                </a:endParaRPr>
              </a:p>
            </p:txBody>
          </p:sp>
        </mc:Choice>
        <mc:Fallback>
          <p:sp>
            <p:nvSpPr>
              <p:cNvPr id="63" name="TextBox 62">
                <a:extLst>
                  <a:ext uri="{FF2B5EF4-FFF2-40B4-BE49-F238E27FC236}">
                    <a16:creationId xmlns:a16="http://schemas.microsoft.com/office/drawing/2014/main" id="{2CCD5BA7-A8E9-4044-B60C-26B0360BAE1D}"/>
                  </a:ext>
                </a:extLst>
              </p:cNvPr>
              <p:cNvSpPr txBox="1">
                <a:spLocks noRot="1" noChangeAspect="1" noMove="1" noResize="1" noEditPoints="1" noAdjustHandles="1" noChangeArrowheads="1" noChangeShapeType="1" noTextEdit="1"/>
              </p:cNvSpPr>
              <p:nvPr/>
            </p:nvSpPr>
            <p:spPr>
              <a:xfrm>
                <a:off x="5126956" y="2385313"/>
                <a:ext cx="2572756" cy="369332"/>
              </a:xfrm>
              <a:prstGeom prst="rect">
                <a:avLst/>
              </a:prstGeom>
              <a:blipFill>
                <a:blip r:embed="rId7"/>
                <a:stretch>
                  <a:fillRect b="-6667"/>
                </a:stretch>
              </a:blipFill>
            </p:spPr>
            <p:txBody>
              <a:bodyPr/>
              <a:lstStyle/>
              <a:p>
                <a:r>
                  <a:rPr lang="en-US">
                    <a:noFill/>
                  </a:rPr>
                  <a:t> </a:t>
                </a:r>
              </a:p>
            </p:txBody>
          </p:sp>
        </mc:Fallback>
      </mc:AlternateContent>
      <p:sp>
        <p:nvSpPr>
          <p:cNvPr id="15" name="Slide Number Placeholder 14">
            <a:extLst>
              <a:ext uri="{FF2B5EF4-FFF2-40B4-BE49-F238E27FC236}">
                <a16:creationId xmlns:a16="http://schemas.microsoft.com/office/drawing/2014/main" id="{695790F8-960F-5240-BB8A-23B3716DD725}"/>
              </a:ext>
            </a:extLst>
          </p:cNvPr>
          <p:cNvSpPr>
            <a:spLocks noGrp="1"/>
          </p:cNvSpPr>
          <p:nvPr>
            <p:ph type="sldNum" sz="quarter" idx="11"/>
          </p:nvPr>
        </p:nvSpPr>
        <p:spPr/>
        <p:txBody>
          <a:bodyPr/>
          <a:lstStyle/>
          <a:p>
            <a:fld id="{86996F19-3FA7-3441-9750-1B9463D7BCAE}" type="slidenum">
              <a:rPr lang="en-US" smtClean="0"/>
              <a:pPr/>
              <a:t>13</a:t>
            </a:fld>
            <a:endParaRPr lang="en-US"/>
          </a:p>
        </p:txBody>
      </p:sp>
    </p:spTree>
    <p:extLst>
      <p:ext uri="{BB962C8B-B14F-4D97-AF65-F5344CB8AC3E}">
        <p14:creationId xmlns:p14="http://schemas.microsoft.com/office/powerpoint/2010/main" val="104783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P spid="29" grpId="0"/>
      <p:bldP spid="30" grpId="0"/>
      <p:bldP spid="31" grpId="0"/>
      <p:bldP spid="32" grpId="0"/>
      <p:bldP spid="33" grpId="0" animBg="1"/>
      <p:bldP spid="34" grpId="0"/>
      <p:bldP spid="35" grpId="0"/>
      <p:bldP spid="36" grpId="0"/>
      <p:bldP spid="37" grpId="0"/>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How did we achieve it?</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1645920"/>
            <a:ext cx="13510260" cy="5669280"/>
          </a:xfrm>
        </p:spPr>
        <p:txBody>
          <a:bodyPr/>
          <a:lstStyle/>
          <a:p>
            <a:r>
              <a:rPr lang="en-US" dirty="0"/>
              <a:t>We rewrite iterators used in loops.</a:t>
            </a:r>
          </a:p>
          <a:p>
            <a:endParaRPr lang="en-US" dirty="0"/>
          </a:p>
          <a:p>
            <a:endParaRPr lang="en-US" dirty="0"/>
          </a:p>
          <a:p>
            <a:endParaRPr lang="en-US" dirty="0"/>
          </a:p>
          <a:p>
            <a:endParaRPr lang="en-US" dirty="0"/>
          </a:p>
          <a:p>
            <a:pPr marL="457200" indent="-457200">
              <a:buFont typeface="Arial" panose="020B0604020202020204" pitchFamily="34" charset="0"/>
              <a:buChar char="•"/>
            </a:pPr>
            <a:r>
              <a:rPr lang="en-US" sz="2400" dirty="0"/>
              <a:t>We keep this iterator in the abstract index space instead: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When we use (read) an abstracted iterator: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When we update an abstracted iterator:</a:t>
            </a:r>
          </a:p>
        </p:txBody>
      </p:sp>
      <p:sp>
        <p:nvSpPr>
          <p:cNvPr id="18" name="Rectangle 17">
            <a:extLst>
              <a:ext uri="{FF2B5EF4-FFF2-40B4-BE49-F238E27FC236}">
                <a16:creationId xmlns:a16="http://schemas.microsoft.com/office/drawing/2014/main" id="{7D2BF2E7-517E-A242-96A6-0E1060A94458}"/>
              </a:ext>
            </a:extLst>
          </p:cNvPr>
          <p:cNvSpPr/>
          <p:nvPr/>
        </p:nvSpPr>
        <p:spPr>
          <a:xfrm>
            <a:off x="4088015" y="2330256"/>
            <a:ext cx="1107996" cy="400110"/>
          </a:xfrm>
          <a:prstGeom prst="rect">
            <a:avLst/>
          </a:prstGeom>
        </p:spPr>
        <p:txBody>
          <a:bodyPr wrap="none">
            <a:spAutoFit/>
          </a:bodyPr>
          <a:lstStyle/>
          <a:p>
            <a:r>
              <a:rPr lang="en-US" sz="2000" dirty="0">
                <a:solidFill>
                  <a:schemeClr val="bg1"/>
                </a:solidFill>
                <a:latin typeface="Menlo" panose="020B0609030804020204" pitchFamily="49" charset="0"/>
              </a:rPr>
              <a:t>a</a:t>
            </a:r>
            <a:r>
              <a:rPr lang="en-US" sz="2000" b="0" dirty="0">
                <a:solidFill>
                  <a:schemeClr val="bg1"/>
                </a:solidFill>
                <a:effectLst/>
                <a:latin typeface="Menlo" panose="020B0609030804020204" pitchFamily="49" charset="0"/>
              </a:rPr>
              <a:t>rray:</a:t>
            </a:r>
            <a:endParaRPr lang="en-US" sz="2000" dirty="0">
              <a:solidFill>
                <a:schemeClr val="bg1"/>
              </a:solidFill>
            </a:endParaRPr>
          </a:p>
        </p:txBody>
      </p:sp>
      <p:sp>
        <p:nvSpPr>
          <p:cNvPr id="50" name="Rectangle 49">
            <a:extLst>
              <a:ext uri="{FF2B5EF4-FFF2-40B4-BE49-F238E27FC236}">
                <a16:creationId xmlns:a16="http://schemas.microsoft.com/office/drawing/2014/main" id="{8DE239FC-0F34-2D4D-AE7C-E57B53D29068}"/>
              </a:ext>
            </a:extLst>
          </p:cNvPr>
          <p:cNvSpPr/>
          <p:nvPr/>
        </p:nvSpPr>
        <p:spPr>
          <a:xfrm>
            <a:off x="5992340"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1" name="Rectangle 50">
            <a:extLst>
              <a:ext uri="{FF2B5EF4-FFF2-40B4-BE49-F238E27FC236}">
                <a16:creationId xmlns:a16="http://schemas.microsoft.com/office/drawing/2014/main" id="{71E8DC1C-ACBF-014E-B46A-10876BF73F11}"/>
              </a:ext>
            </a:extLst>
          </p:cNvPr>
          <p:cNvSpPr/>
          <p:nvPr/>
        </p:nvSpPr>
        <p:spPr>
          <a:xfrm>
            <a:off x="6382735"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2" name="Rectangle 51">
            <a:extLst>
              <a:ext uri="{FF2B5EF4-FFF2-40B4-BE49-F238E27FC236}">
                <a16:creationId xmlns:a16="http://schemas.microsoft.com/office/drawing/2014/main" id="{A7E879BD-6E96-334A-A89B-CB580145730C}"/>
              </a:ext>
            </a:extLst>
          </p:cNvPr>
          <p:cNvSpPr/>
          <p:nvPr/>
        </p:nvSpPr>
        <p:spPr>
          <a:xfrm>
            <a:off x="6773130"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3" name="Rectangle 52">
            <a:extLst>
              <a:ext uri="{FF2B5EF4-FFF2-40B4-BE49-F238E27FC236}">
                <a16:creationId xmlns:a16="http://schemas.microsoft.com/office/drawing/2014/main" id="{0312282B-DC22-1B41-BCC7-CFAC22F5EBCF}"/>
              </a:ext>
            </a:extLst>
          </p:cNvPr>
          <p:cNvSpPr/>
          <p:nvPr/>
        </p:nvSpPr>
        <p:spPr>
          <a:xfrm>
            <a:off x="7163525"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4" name="Rectangle 53">
            <a:extLst>
              <a:ext uri="{FF2B5EF4-FFF2-40B4-BE49-F238E27FC236}">
                <a16:creationId xmlns:a16="http://schemas.microsoft.com/office/drawing/2014/main" id="{8F5F759F-81EF-334A-AADB-22B80B7CE999}"/>
              </a:ext>
            </a:extLst>
          </p:cNvPr>
          <p:cNvSpPr/>
          <p:nvPr/>
        </p:nvSpPr>
        <p:spPr>
          <a:xfrm>
            <a:off x="7553920"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5" name="Rectangle 54">
            <a:extLst>
              <a:ext uri="{FF2B5EF4-FFF2-40B4-BE49-F238E27FC236}">
                <a16:creationId xmlns:a16="http://schemas.microsoft.com/office/drawing/2014/main" id="{9639B0C4-997D-8344-B15E-5D5FFE8280B6}"/>
              </a:ext>
            </a:extLst>
          </p:cNvPr>
          <p:cNvSpPr/>
          <p:nvPr/>
        </p:nvSpPr>
        <p:spPr>
          <a:xfrm>
            <a:off x="7944315" y="2349432"/>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6" name="Rectangle 55">
            <a:extLst>
              <a:ext uri="{FF2B5EF4-FFF2-40B4-BE49-F238E27FC236}">
                <a16:creationId xmlns:a16="http://schemas.microsoft.com/office/drawing/2014/main" id="{4A0A333F-A8FC-BF4C-B926-3A23B19D9B99}"/>
              </a:ext>
            </a:extLst>
          </p:cNvPr>
          <p:cNvSpPr/>
          <p:nvPr/>
        </p:nvSpPr>
        <p:spPr>
          <a:xfrm>
            <a:off x="8334710"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7" name="Rectangle 56">
            <a:extLst>
              <a:ext uri="{FF2B5EF4-FFF2-40B4-BE49-F238E27FC236}">
                <a16:creationId xmlns:a16="http://schemas.microsoft.com/office/drawing/2014/main" id="{83FD4D08-3293-FE4C-A084-D74198ED3D96}"/>
              </a:ext>
            </a:extLst>
          </p:cNvPr>
          <p:cNvSpPr/>
          <p:nvPr/>
        </p:nvSpPr>
        <p:spPr>
          <a:xfrm>
            <a:off x="8725105"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8" name="Rectangle 57">
            <a:extLst>
              <a:ext uri="{FF2B5EF4-FFF2-40B4-BE49-F238E27FC236}">
                <a16:creationId xmlns:a16="http://schemas.microsoft.com/office/drawing/2014/main" id="{4E69DDE7-9A3C-A246-86E0-41BD78070281}"/>
              </a:ext>
            </a:extLst>
          </p:cNvPr>
          <p:cNvSpPr/>
          <p:nvPr/>
        </p:nvSpPr>
        <p:spPr>
          <a:xfrm>
            <a:off x="9115500"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9" name="Rectangle 58">
            <a:extLst>
              <a:ext uri="{FF2B5EF4-FFF2-40B4-BE49-F238E27FC236}">
                <a16:creationId xmlns:a16="http://schemas.microsoft.com/office/drawing/2014/main" id="{641B2304-6015-1846-BAFC-C4E25DF986F2}"/>
              </a:ext>
            </a:extLst>
          </p:cNvPr>
          <p:cNvSpPr/>
          <p:nvPr/>
        </p:nvSpPr>
        <p:spPr>
          <a:xfrm>
            <a:off x="9505895"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60" name="Rectangle 59">
            <a:extLst>
              <a:ext uri="{FF2B5EF4-FFF2-40B4-BE49-F238E27FC236}">
                <a16:creationId xmlns:a16="http://schemas.microsoft.com/office/drawing/2014/main" id="{822CEFA0-ECCF-D24A-9085-AF7AB4C67037}"/>
              </a:ext>
            </a:extLst>
          </p:cNvPr>
          <p:cNvSpPr/>
          <p:nvPr/>
        </p:nvSpPr>
        <p:spPr>
          <a:xfrm>
            <a:off x="9896290" y="234943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61" name="Cloud 60">
            <a:extLst>
              <a:ext uri="{FF2B5EF4-FFF2-40B4-BE49-F238E27FC236}">
                <a16:creationId xmlns:a16="http://schemas.microsoft.com/office/drawing/2014/main" id="{1EE26F93-2B67-C54C-AD7A-5C7CF06D2E4A}"/>
              </a:ext>
            </a:extLst>
          </p:cNvPr>
          <p:cNvSpPr/>
          <p:nvPr/>
        </p:nvSpPr>
        <p:spPr>
          <a:xfrm>
            <a:off x="5474012" y="2210204"/>
            <a:ext cx="2465959" cy="759771"/>
          </a:xfrm>
          <a:prstGeom prst="cloud">
            <a:avLst/>
          </a:prstGeom>
          <a:solidFill>
            <a:schemeClr val="accent4">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loud 61">
            <a:extLst>
              <a:ext uri="{FF2B5EF4-FFF2-40B4-BE49-F238E27FC236}">
                <a16:creationId xmlns:a16="http://schemas.microsoft.com/office/drawing/2014/main" id="{1FAC398D-9F43-6C4A-B4A6-294D63DAB880}"/>
              </a:ext>
            </a:extLst>
          </p:cNvPr>
          <p:cNvSpPr/>
          <p:nvPr/>
        </p:nvSpPr>
        <p:spPr>
          <a:xfrm>
            <a:off x="8249284" y="2150426"/>
            <a:ext cx="2465959" cy="759771"/>
          </a:xfrm>
          <a:prstGeom prst="cloud">
            <a:avLst/>
          </a:prstGeom>
          <a:solidFill>
            <a:schemeClr val="accent4">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2CCD5BA7-A8E9-4044-B60C-26B0360BAE1D}"/>
                  </a:ext>
                </a:extLst>
              </p:cNvPr>
              <p:cNvSpPr txBox="1"/>
              <p:nvPr/>
            </p:nvSpPr>
            <p:spPr>
              <a:xfrm>
                <a:off x="6580189" y="2934021"/>
                <a:ext cx="5371245"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solidFill>
                            <a:schemeClr val="bg1"/>
                          </a:solidFill>
                          <a:latin typeface="Cambria Math" panose="02040503050406030204" pitchFamily="18" charset="0"/>
                        </a:rPr>
                        <m:t>0, …,</m:t>
                      </m:r>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𝑛</m:t>
                      </m:r>
                      <m:r>
                        <a:rPr lang="en-US" sz="2400" b="0" i="1" smtClean="0">
                          <a:solidFill>
                            <a:schemeClr val="bg1"/>
                          </a:solidFill>
                          <a:latin typeface="Cambria Math" panose="02040503050406030204" pitchFamily="18" charset="0"/>
                        </a:rPr>
                        <m:t>−1</m:t>
                      </m:r>
                    </m:oMath>
                  </m:oMathPara>
                </a14:m>
                <a:endParaRPr lang="en-US" sz="2400" dirty="0">
                  <a:solidFill>
                    <a:schemeClr val="bg1"/>
                  </a:solidFill>
                </a:endParaRPr>
              </a:p>
            </p:txBody>
          </p:sp>
        </mc:Choice>
        <mc:Fallback>
          <p:sp>
            <p:nvSpPr>
              <p:cNvPr id="63" name="TextBox 62">
                <a:extLst>
                  <a:ext uri="{FF2B5EF4-FFF2-40B4-BE49-F238E27FC236}">
                    <a16:creationId xmlns:a16="http://schemas.microsoft.com/office/drawing/2014/main" id="{2CCD5BA7-A8E9-4044-B60C-26B0360BAE1D}"/>
                  </a:ext>
                </a:extLst>
              </p:cNvPr>
              <p:cNvSpPr txBox="1">
                <a:spLocks noRot="1" noChangeAspect="1" noMove="1" noResize="1" noEditPoints="1" noAdjustHandles="1" noChangeArrowheads="1" noChangeShapeType="1" noTextEdit="1"/>
              </p:cNvSpPr>
              <p:nvPr/>
            </p:nvSpPr>
            <p:spPr>
              <a:xfrm>
                <a:off x="6580189" y="2934021"/>
                <a:ext cx="5371245" cy="369332"/>
              </a:xfrm>
              <a:prstGeom prst="rect">
                <a:avLst/>
              </a:prstGeom>
              <a:blipFill>
                <a:blip r:embed="rId3"/>
                <a:stretch>
                  <a:fillRect l="-1882" b="-3226"/>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47EE24DF-4C3F-314D-AB75-EFB0C4A83E90}"/>
              </a:ext>
            </a:extLst>
          </p:cNvPr>
          <p:cNvSpPr/>
          <p:nvPr/>
        </p:nvSpPr>
        <p:spPr>
          <a:xfrm>
            <a:off x="1793246" y="2899152"/>
            <a:ext cx="3416320" cy="400110"/>
          </a:xfrm>
          <a:prstGeom prst="rect">
            <a:avLst/>
          </a:prstGeom>
        </p:spPr>
        <p:txBody>
          <a:bodyPr wrap="none">
            <a:spAutoFit/>
          </a:bodyPr>
          <a:lstStyle/>
          <a:p>
            <a:r>
              <a:rPr lang="en-US" sz="2000" dirty="0">
                <a:solidFill>
                  <a:schemeClr val="bg1"/>
                </a:solidFill>
                <a:latin typeface="Menlo" panose="020B0609030804020204" pitchFamily="49" charset="0"/>
              </a:rPr>
              <a:t>Concrete index space</a:t>
            </a:r>
            <a:r>
              <a:rPr lang="en-US" sz="2000" b="0" dirty="0">
                <a:solidFill>
                  <a:schemeClr val="bg1"/>
                </a:solidFill>
                <a:effectLst/>
                <a:latin typeface="Menlo" panose="020B0609030804020204" pitchFamily="49" charset="0"/>
              </a:rPr>
              <a:t>:</a:t>
            </a:r>
            <a:endParaRPr lang="en-US" sz="2000" dirty="0">
              <a:solidFill>
                <a:schemeClr val="bg1"/>
              </a:solidFill>
            </a:endParaRPr>
          </a:p>
        </p:txBody>
      </p:sp>
      <p:sp>
        <p:nvSpPr>
          <p:cNvPr id="46" name="Rectangle 45">
            <a:extLst>
              <a:ext uri="{FF2B5EF4-FFF2-40B4-BE49-F238E27FC236}">
                <a16:creationId xmlns:a16="http://schemas.microsoft.com/office/drawing/2014/main" id="{7A6CB1F3-F3C1-0B44-AB06-64D267B247B4}"/>
              </a:ext>
            </a:extLst>
          </p:cNvPr>
          <p:cNvSpPr/>
          <p:nvPr/>
        </p:nvSpPr>
        <p:spPr>
          <a:xfrm>
            <a:off x="1793246" y="3476472"/>
            <a:ext cx="3416320" cy="400110"/>
          </a:xfrm>
          <a:prstGeom prst="rect">
            <a:avLst/>
          </a:prstGeom>
        </p:spPr>
        <p:txBody>
          <a:bodyPr wrap="none">
            <a:spAutoFit/>
          </a:bodyPr>
          <a:lstStyle/>
          <a:p>
            <a:r>
              <a:rPr lang="en-US" sz="2000" dirty="0">
                <a:solidFill>
                  <a:schemeClr val="bg1"/>
                </a:solidFill>
                <a:latin typeface="Menlo" panose="020B0609030804020204" pitchFamily="49" charset="0"/>
              </a:rPr>
              <a:t>Abstract index space:</a:t>
            </a:r>
            <a:endParaRPr lang="en-US" sz="2000" dirty="0">
              <a:solidFill>
                <a:schemeClr val="bg1"/>
              </a:solidFill>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CF30A03-12A8-EC4E-9B9A-64881B534D93}"/>
                  </a:ext>
                </a:extLst>
              </p:cNvPr>
              <p:cNvSpPr txBox="1"/>
              <p:nvPr/>
            </p:nvSpPr>
            <p:spPr>
              <a:xfrm>
                <a:off x="6032922" y="3548357"/>
                <a:ext cx="4163993"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400" b="0" i="1" smtClean="0">
                          <a:solidFill>
                            <a:schemeClr val="bg1"/>
                          </a:solidFill>
                          <a:latin typeface="Cambria Math" panose="02040503050406030204" pitchFamily="18" charset="0"/>
                        </a:rPr>
                        <m:t>0            1            2</m:t>
                      </m:r>
                    </m:oMath>
                  </m:oMathPara>
                </a14:m>
                <a:endParaRPr lang="en-US" sz="2400" dirty="0">
                  <a:solidFill>
                    <a:schemeClr val="bg1"/>
                  </a:solidFill>
                </a:endParaRPr>
              </a:p>
            </p:txBody>
          </p:sp>
        </mc:Choice>
        <mc:Fallback xmlns="">
          <p:sp>
            <p:nvSpPr>
              <p:cNvPr id="47" name="TextBox 46">
                <a:extLst>
                  <a:ext uri="{FF2B5EF4-FFF2-40B4-BE49-F238E27FC236}">
                    <a16:creationId xmlns:a16="http://schemas.microsoft.com/office/drawing/2014/main" id="{8CF30A03-12A8-EC4E-9B9A-64881B534D93}"/>
                  </a:ext>
                </a:extLst>
              </p:cNvPr>
              <p:cNvSpPr txBox="1">
                <a:spLocks noRot="1" noChangeAspect="1" noMove="1" noResize="1" noEditPoints="1" noAdjustHandles="1" noChangeArrowheads="1" noChangeShapeType="1" noTextEdit="1"/>
              </p:cNvSpPr>
              <p:nvPr/>
            </p:nvSpPr>
            <p:spPr>
              <a:xfrm>
                <a:off x="6032922" y="3548357"/>
                <a:ext cx="4163993" cy="369332"/>
              </a:xfrm>
              <a:prstGeom prst="rect">
                <a:avLst/>
              </a:prstGeom>
              <a:blipFill>
                <a:blip r:embed="rId4"/>
                <a:stretch>
                  <a:fillRect t="-10000" b="-36667"/>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A2186D23-69D3-7F4F-A559-BDAE8992D2ED}"/>
              </a:ext>
            </a:extLst>
          </p:cNvPr>
          <p:cNvSpPr/>
          <p:nvPr/>
        </p:nvSpPr>
        <p:spPr>
          <a:xfrm>
            <a:off x="7170833" y="5189835"/>
            <a:ext cx="4339650" cy="400110"/>
          </a:xfrm>
          <a:prstGeom prst="rect">
            <a:avLst/>
          </a:prstGeom>
        </p:spPr>
        <p:txBody>
          <a:bodyPr wrap="none">
            <a:spAutoFit/>
          </a:bodyPr>
          <a:lstStyle/>
          <a:p>
            <a:r>
              <a:rPr lang="en-US" sz="2000" dirty="0" err="1">
                <a:solidFill>
                  <a:schemeClr val="bg1"/>
                </a:solidFill>
                <a:latin typeface="Menlo" panose="020B0609030804020204" pitchFamily="49" charset="0"/>
              </a:rPr>
              <a:t>i$abst</a:t>
            </a:r>
            <a:r>
              <a:rPr lang="en-US" sz="2000" dirty="0">
                <a:solidFill>
                  <a:schemeClr val="bg1"/>
                </a:solidFill>
                <a:latin typeface="Menlo" panose="020B0609030804020204" pitchFamily="49" charset="0"/>
              </a:rPr>
              <a:t>=&gt;concretize</a:t>
            </a:r>
            <a:r>
              <a:rPr lang="en-US" sz="2000" b="0" dirty="0">
                <a:solidFill>
                  <a:schemeClr val="bg1"/>
                </a:solidFill>
                <a:effectLst/>
                <a:latin typeface="Menlo" panose="020B0609030804020204" pitchFamily="49" charset="0"/>
              </a:rPr>
              <a:t>(</a:t>
            </a:r>
            <a:r>
              <a:rPr lang="en-US" sz="2000" b="0" dirty="0" err="1">
                <a:solidFill>
                  <a:schemeClr val="bg1"/>
                </a:solidFill>
                <a:effectLst/>
                <a:latin typeface="Menlo" panose="020B0609030804020204" pitchFamily="49" charset="0"/>
              </a:rPr>
              <a:t>i$abst</a:t>
            </a:r>
            <a:r>
              <a:rPr lang="en-US" sz="2000" b="0" dirty="0">
                <a:solidFill>
                  <a:schemeClr val="bg1"/>
                </a:solidFill>
                <a:effectLst/>
                <a:latin typeface="Menlo" panose="020B0609030804020204" pitchFamily="49" charset="0"/>
              </a:rPr>
              <a:t>)=</a:t>
            </a:r>
            <a:endParaRPr lang="en-US" sz="2000" dirty="0">
              <a:solidFill>
                <a:schemeClr val="bg1"/>
              </a:solidFill>
            </a:endParaRPr>
          </a:p>
        </p:txBody>
      </p:sp>
      <p:sp>
        <p:nvSpPr>
          <p:cNvPr id="65" name="TextBox 64">
            <a:extLst>
              <a:ext uri="{FF2B5EF4-FFF2-40B4-BE49-F238E27FC236}">
                <a16:creationId xmlns:a16="http://schemas.microsoft.com/office/drawing/2014/main" id="{61E10FFC-CB84-AE44-9DEB-E3BC85709F2E}"/>
              </a:ext>
            </a:extLst>
          </p:cNvPr>
          <p:cNvSpPr txBox="1"/>
          <p:nvPr/>
        </p:nvSpPr>
        <p:spPr>
          <a:xfrm>
            <a:off x="13448118" y="4771776"/>
            <a:ext cx="1552983" cy="338554"/>
          </a:xfrm>
          <a:prstGeom prst="rect">
            <a:avLst/>
          </a:prstGeom>
          <a:noFill/>
        </p:spPr>
        <p:txBody>
          <a:bodyPr wrap="square" rtlCol="0">
            <a:spAutoFit/>
          </a:bodyPr>
          <a:lstStyle/>
          <a:p>
            <a:r>
              <a:rPr lang="en-US" sz="1600" dirty="0" err="1">
                <a:solidFill>
                  <a:schemeClr val="bg1"/>
                </a:solidFill>
              </a:rPr>
              <a:t>i$abst</a:t>
            </a:r>
            <a:r>
              <a:rPr lang="en-US" sz="1600" dirty="0">
                <a:solidFill>
                  <a:schemeClr val="bg1"/>
                </a:solidFill>
              </a:rPr>
              <a:t>==0</a:t>
            </a:r>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1621AE1E-754B-5249-835C-43304B09FA3D}"/>
                  </a:ext>
                </a:extLst>
              </p:cNvPr>
              <p:cNvSpPr/>
              <p:nvPr/>
            </p:nvSpPr>
            <p:spPr>
              <a:xfrm>
                <a:off x="11823933" y="4771344"/>
                <a:ext cx="1397562" cy="400110"/>
              </a:xfrm>
              <a:prstGeom prst="rect">
                <a:avLst/>
              </a:prstGeom>
            </p:spPr>
            <p:txBody>
              <a:bodyPr wrap="none">
                <a:spAutoFit/>
              </a:bodyPr>
              <a:lstStyle/>
              <a:p>
                <a:r>
                  <a:rPr lang="en-US" sz="1800" dirty="0" err="1">
                    <a:solidFill>
                      <a:schemeClr val="bg1"/>
                    </a:solidFill>
                    <a:latin typeface="Menlo" panose="020B0609030804020204" pitchFamily="49" charset="0"/>
                  </a:rPr>
                  <a:t>Nondet</a:t>
                </a:r>
                <a:r>
                  <a:rPr lang="en-US" sz="1800" dirty="0">
                    <a:solidFill>
                      <a:schemeClr val="bg1"/>
                    </a:solidFill>
                    <a:latin typeface="Menlo" panose="020B0609030804020204" pitchFamily="49" charset="0"/>
                  </a:rPr>
                  <a:t>&lt;</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𝛼</m:t>
                        </m:r>
                      </m:e>
                      <m:sub>
                        <m:r>
                          <a:rPr lang="en-US" sz="2000" i="1">
                            <a:solidFill>
                              <a:schemeClr val="bg1"/>
                            </a:solidFill>
                            <a:latin typeface="Cambria Math" panose="02040503050406030204" pitchFamily="18" charset="0"/>
                          </a:rPr>
                          <m:t>𝑖</m:t>
                        </m:r>
                      </m:sub>
                    </m:sSub>
                  </m:oMath>
                </a14:m>
                <a:endParaRPr lang="en-US" sz="2000" dirty="0">
                  <a:solidFill>
                    <a:schemeClr val="bg1"/>
                  </a:solidFill>
                </a:endParaRPr>
              </a:p>
            </p:txBody>
          </p:sp>
        </mc:Choice>
        <mc:Fallback xmlns="">
          <p:sp>
            <p:nvSpPr>
              <p:cNvPr id="66" name="Rectangle 65">
                <a:extLst>
                  <a:ext uri="{FF2B5EF4-FFF2-40B4-BE49-F238E27FC236}">
                    <a16:creationId xmlns:a16="http://schemas.microsoft.com/office/drawing/2014/main" id="{1621AE1E-754B-5249-835C-43304B09FA3D}"/>
                  </a:ext>
                </a:extLst>
              </p:cNvPr>
              <p:cNvSpPr>
                <a:spLocks noRot="1" noChangeAspect="1" noMove="1" noResize="1" noEditPoints="1" noAdjustHandles="1" noChangeArrowheads="1" noChangeShapeType="1" noTextEdit="1"/>
              </p:cNvSpPr>
              <p:nvPr/>
            </p:nvSpPr>
            <p:spPr>
              <a:xfrm>
                <a:off x="11823933" y="4771344"/>
                <a:ext cx="1397562" cy="400110"/>
              </a:xfrm>
              <a:prstGeom prst="rect">
                <a:avLst/>
              </a:prstGeom>
              <a:blipFill>
                <a:blip r:embed="rId5"/>
                <a:stretch>
                  <a:fillRect l="-4505" b="-18182"/>
                </a:stretch>
              </a:blipFill>
            </p:spPr>
            <p:txBody>
              <a:bodyPr/>
              <a:lstStyle/>
              <a:p>
                <a:r>
                  <a:rPr lang="en-US">
                    <a:noFill/>
                  </a:rPr>
                  <a:t> </a:t>
                </a:r>
              </a:p>
            </p:txBody>
          </p:sp>
        </mc:Fallback>
      </mc:AlternateContent>
      <p:sp>
        <p:nvSpPr>
          <p:cNvPr id="70" name="Rectangle 69">
            <a:extLst>
              <a:ext uri="{FF2B5EF4-FFF2-40B4-BE49-F238E27FC236}">
                <a16:creationId xmlns:a16="http://schemas.microsoft.com/office/drawing/2014/main" id="{6AE37223-5EB4-3940-BD14-94B161FAA331}"/>
              </a:ext>
            </a:extLst>
          </p:cNvPr>
          <p:cNvSpPr/>
          <p:nvPr/>
        </p:nvSpPr>
        <p:spPr>
          <a:xfrm>
            <a:off x="9115500" y="4311912"/>
            <a:ext cx="1877437" cy="400110"/>
          </a:xfrm>
          <a:prstGeom prst="rect">
            <a:avLst/>
          </a:prstGeom>
        </p:spPr>
        <p:txBody>
          <a:bodyPr wrap="none">
            <a:spAutoFit/>
          </a:bodyPr>
          <a:lstStyle/>
          <a:p>
            <a:r>
              <a:rPr lang="en-US" sz="2000" dirty="0" err="1">
                <a:solidFill>
                  <a:schemeClr val="bg1"/>
                </a:solidFill>
                <a:latin typeface="Menlo" panose="020B0609030804020204" pitchFamily="49" charset="0"/>
              </a:rPr>
              <a:t>i</a:t>
            </a:r>
            <a:r>
              <a:rPr lang="en-US" sz="2000" dirty="0">
                <a:solidFill>
                  <a:schemeClr val="bg1"/>
                </a:solidFill>
                <a:latin typeface="Menlo" panose="020B0609030804020204" pitchFamily="49" charset="0"/>
              </a:rPr>
              <a:t> =&gt; </a:t>
            </a:r>
            <a:r>
              <a:rPr lang="en-US" sz="2000" dirty="0" err="1">
                <a:solidFill>
                  <a:schemeClr val="bg1"/>
                </a:solidFill>
                <a:latin typeface="Menlo" panose="020B0609030804020204" pitchFamily="49" charset="0"/>
              </a:rPr>
              <a:t>i$abst</a:t>
            </a:r>
            <a:endParaRPr lang="en-US" sz="2000" dirty="0">
              <a:solidFill>
                <a:schemeClr val="bg1"/>
              </a:solidFill>
            </a:endParaRPr>
          </a:p>
        </p:txBody>
      </p:sp>
      <p:sp>
        <p:nvSpPr>
          <p:cNvPr id="71" name="Left Brace 70">
            <a:extLst>
              <a:ext uri="{FF2B5EF4-FFF2-40B4-BE49-F238E27FC236}">
                <a16:creationId xmlns:a16="http://schemas.microsoft.com/office/drawing/2014/main" id="{F8128EED-7F64-114B-AD01-BECDF2569040}"/>
              </a:ext>
            </a:extLst>
          </p:cNvPr>
          <p:cNvSpPr/>
          <p:nvPr/>
        </p:nvSpPr>
        <p:spPr>
          <a:xfrm>
            <a:off x="11582861" y="4927218"/>
            <a:ext cx="209119" cy="925344"/>
          </a:xfrm>
          <a:prstGeom prst="lef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bg1"/>
              </a:solidFill>
            </a:endParaRPr>
          </a:p>
        </p:txBody>
      </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444808D2-C7D6-544C-8CF7-398CADD9970D}"/>
                  </a:ext>
                </a:extLst>
              </p:cNvPr>
              <p:cNvSpPr/>
              <p:nvPr/>
            </p:nvSpPr>
            <p:spPr>
              <a:xfrm>
                <a:off x="11826438" y="5526641"/>
                <a:ext cx="1397562" cy="400110"/>
              </a:xfrm>
              <a:prstGeom prst="rect">
                <a:avLst/>
              </a:prstGeom>
            </p:spPr>
            <p:txBody>
              <a:bodyPr wrap="none">
                <a:spAutoFit/>
              </a:bodyPr>
              <a:lstStyle/>
              <a:p>
                <a:r>
                  <a:rPr lang="en-US" sz="1800" dirty="0" err="1">
                    <a:solidFill>
                      <a:schemeClr val="bg1"/>
                    </a:solidFill>
                    <a:latin typeface="Menlo" panose="020B0609030804020204" pitchFamily="49" charset="0"/>
                  </a:rPr>
                  <a:t>Nondet</a:t>
                </a:r>
                <a:r>
                  <a:rPr lang="en-US" sz="1800" dirty="0">
                    <a:solidFill>
                      <a:schemeClr val="bg1"/>
                    </a:solidFill>
                    <a:latin typeface="Menlo" panose="020B0609030804020204" pitchFamily="49" charset="0"/>
                  </a:rPr>
                  <a:t>&gt;</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𝛼</m:t>
                        </m:r>
                      </m:e>
                      <m:sub>
                        <m:r>
                          <a:rPr lang="en-US" sz="2000" i="1">
                            <a:solidFill>
                              <a:schemeClr val="bg1"/>
                            </a:solidFill>
                            <a:latin typeface="Cambria Math" panose="02040503050406030204" pitchFamily="18" charset="0"/>
                          </a:rPr>
                          <m:t>𝑖</m:t>
                        </m:r>
                      </m:sub>
                    </m:sSub>
                  </m:oMath>
                </a14:m>
                <a:endParaRPr lang="en-US" sz="2000" dirty="0">
                  <a:solidFill>
                    <a:schemeClr val="bg1"/>
                  </a:solidFill>
                </a:endParaRPr>
              </a:p>
            </p:txBody>
          </p:sp>
        </mc:Choice>
        <mc:Fallback xmlns="">
          <p:sp>
            <p:nvSpPr>
              <p:cNvPr id="72" name="Rectangle 71">
                <a:extLst>
                  <a:ext uri="{FF2B5EF4-FFF2-40B4-BE49-F238E27FC236}">
                    <a16:creationId xmlns:a16="http://schemas.microsoft.com/office/drawing/2014/main" id="{444808D2-C7D6-544C-8CF7-398CADD9970D}"/>
                  </a:ext>
                </a:extLst>
              </p:cNvPr>
              <p:cNvSpPr>
                <a:spLocks noRot="1" noChangeAspect="1" noMove="1" noResize="1" noEditPoints="1" noAdjustHandles="1" noChangeArrowheads="1" noChangeShapeType="1" noTextEdit="1"/>
              </p:cNvSpPr>
              <p:nvPr/>
            </p:nvSpPr>
            <p:spPr>
              <a:xfrm>
                <a:off x="11826438" y="5526641"/>
                <a:ext cx="1397562" cy="400110"/>
              </a:xfrm>
              <a:prstGeom prst="rect">
                <a:avLst/>
              </a:prstGeom>
              <a:blipFill>
                <a:blip r:embed="rId6"/>
                <a:stretch>
                  <a:fillRect l="-3604" t="-3125" b="-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Rectangle 72">
                <a:extLst>
                  <a:ext uri="{FF2B5EF4-FFF2-40B4-BE49-F238E27FC236}">
                    <a16:creationId xmlns:a16="http://schemas.microsoft.com/office/drawing/2014/main" id="{124B6179-082E-C444-A61D-D58CFF62B5D4}"/>
                  </a:ext>
                </a:extLst>
              </p:cNvPr>
              <p:cNvSpPr/>
              <p:nvPr/>
            </p:nvSpPr>
            <p:spPr>
              <a:xfrm>
                <a:off x="11790464" y="5149376"/>
                <a:ext cx="37875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𝑐</m:t>
                      </m:r>
                    </m:oMath>
                  </m:oMathPara>
                </a14:m>
                <a:endParaRPr lang="en-US" sz="2000" dirty="0">
                  <a:solidFill>
                    <a:schemeClr val="bg1"/>
                  </a:solidFill>
                </a:endParaRPr>
              </a:p>
            </p:txBody>
          </p:sp>
        </mc:Choice>
        <mc:Fallback>
          <p:sp>
            <p:nvSpPr>
              <p:cNvPr id="73" name="Rectangle 72">
                <a:extLst>
                  <a:ext uri="{FF2B5EF4-FFF2-40B4-BE49-F238E27FC236}">
                    <a16:creationId xmlns:a16="http://schemas.microsoft.com/office/drawing/2014/main" id="{124B6179-082E-C444-A61D-D58CFF62B5D4}"/>
                  </a:ext>
                </a:extLst>
              </p:cNvPr>
              <p:cNvSpPr>
                <a:spLocks noRot="1" noChangeAspect="1" noMove="1" noResize="1" noEditPoints="1" noAdjustHandles="1" noChangeArrowheads="1" noChangeShapeType="1" noTextEdit="1"/>
              </p:cNvSpPr>
              <p:nvPr/>
            </p:nvSpPr>
            <p:spPr>
              <a:xfrm>
                <a:off x="11790464" y="5149376"/>
                <a:ext cx="378757" cy="400110"/>
              </a:xfrm>
              <a:prstGeom prst="rect">
                <a:avLst/>
              </a:prstGeom>
              <a:blipFill>
                <a:blip r:embed="rId7"/>
                <a:stretch>
                  <a:fillRect/>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11E28B9D-232F-234A-9DBC-1749D5948831}"/>
              </a:ext>
            </a:extLst>
          </p:cNvPr>
          <p:cNvSpPr txBox="1"/>
          <p:nvPr/>
        </p:nvSpPr>
        <p:spPr>
          <a:xfrm>
            <a:off x="13448119" y="5200444"/>
            <a:ext cx="1552983" cy="338554"/>
          </a:xfrm>
          <a:prstGeom prst="rect">
            <a:avLst/>
          </a:prstGeom>
          <a:noFill/>
        </p:spPr>
        <p:txBody>
          <a:bodyPr wrap="square" rtlCol="0">
            <a:spAutoFit/>
          </a:bodyPr>
          <a:lstStyle/>
          <a:p>
            <a:r>
              <a:rPr lang="en-US" sz="1600" dirty="0" err="1">
                <a:solidFill>
                  <a:schemeClr val="bg1"/>
                </a:solidFill>
              </a:rPr>
              <a:t>i$abst</a:t>
            </a:r>
            <a:r>
              <a:rPr lang="en-US" sz="1600" dirty="0">
                <a:solidFill>
                  <a:schemeClr val="bg1"/>
                </a:solidFill>
              </a:rPr>
              <a:t>==1</a:t>
            </a:r>
          </a:p>
        </p:txBody>
      </p:sp>
      <p:sp>
        <p:nvSpPr>
          <p:cNvPr id="75" name="TextBox 74">
            <a:extLst>
              <a:ext uri="{FF2B5EF4-FFF2-40B4-BE49-F238E27FC236}">
                <a16:creationId xmlns:a16="http://schemas.microsoft.com/office/drawing/2014/main" id="{B766FCE5-4200-FF4D-8A8A-0BD2068D4C64}"/>
              </a:ext>
            </a:extLst>
          </p:cNvPr>
          <p:cNvSpPr txBox="1"/>
          <p:nvPr/>
        </p:nvSpPr>
        <p:spPr>
          <a:xfrm>
            <a:off x="13448119" y="5629112"/>
            <a:ext cx="1552983" cy="338554"/>
          </a:xfrm>
          <a:prstGeom prst="rect">
            <a:avLst/>
          </a:prstGeom>
          <a:noFill/>
        </p:spPr>
        <p:txBody>
          <a:bodyPr wrap="square" rtlCol="0">
            <a:spAutoFit/>
          </a:bodyPr>
          <a:lstStyle/>
          <a:p>
            <a:r>
              <a:rPr lang="en-US" sz="1600" dirty="0" err="1">
                <a:solidFill>
                  <a:schemeClr val="bg1"/>
                </a:solidFill>
              </a:rPr>
              <a:t>i$abst</a:t>
            </a:r>
            <a:r>
              <a:rPr lang="en-US" sz="1600" dirty="0">
                <a:solidFill>
                  <a:schemeClr val="bg1"/>
                </a:solidFill>
              </a:rPr>
              <a:t>==2</a:t>
            </a:r>
          </a:p>
        </p:txBody>
      </p:sp>
      <p:sp>
        <p:nvSpPr>
          <p:cNvPr id="76" name="Rectangle 75">
            <a:extLst>
              <a:ext uri="{FF2B5EF4-FFF2-40B4-BE49-F238E27FC236}">
                <a16:creationId xmlns:a16="http://schemas.microsoft.com/office/drawing/2014/main" id="{D8C92286-8729-2349-AB6E-D8D20C7D43BD}"/>
              </a:ext>
            </a:extLst>
          </p:cNvPr>
          <p:cNvSpPr/>
          <p:nvPr/>
        </p:nvSpPr>
        <p:spPr>
          <a:xfrm>
            <a:off x="7163525" y="6389099"/>
            <a:ext cx="2339102" cy="400110"/>
          </a:xfrm>
          <a:prstGeom prst="rect">
            <a:avLst/>
          </a:prstGeom>
        </p:spPr>
        <p:txBody>
          <a:bodyPr wrap="none">
            <a:spAutoFit/>
          </a:bodyPr>
          <a:lstStyle/>
          <a:p>
            <a:r>
              <a:rPr lang="en-US" sz="2000" dirty="0" err="1">
                <a:solidFill>
                  <a:schemeClr val="bg1"/>
                </a:solidFill>
                <a:latin typeface="Menlo" panose="020B0609030804020204" pitchFamily="49" charset="0"/>
              </a:rPr>
              <a:t>i</a:t>
            </a:r>
            <a:r>
              <a:rPr lang="en-US" sz="2000" dirty="0">
                <a:solidFill>
                  <a:schemeClr val="bg1"/>
                </a:solidFill>
                <a:latin typeface="Menlo" panose="020B0609030804020204" pitchFamily="49" charset="0"/>
              </a:rPr>
              <a:t>=i+1=&gt;</a:t>
            </a:r>
            <a:r>
              <a:rPr lang="en-US" sz="2000" b="0" dirty="0" err="1">
                <a:solidFill>
                  <a:schemeClr val="bg1"/>
                </a:solidFill>
                <a:effectLst/>
                <a:latin typeface="Menlo" panose="020B0609030804020204" pitchFamily="49" charset="0"/>
              </a:rPr>
              <a:t>i$abst</a:t>
            </a:r>
            <a:r>
              <a:rPr lang="en-US" sz="2000" b="0" dirty="0">
                <a:solidFill>
                  <a:schemeClr val="bg1"/>
                </a:solidFill>
                <a:effectLst/>
                <a:latin typeface="Menlo" panose="020B0609030804020204" pitchFamily="49" charset="0"/>
              </a:rPr>
              <a:t>=</a:t>
            </a:r>
            <a:endParaRPr lang="en-US" sz="2000" dirty="0">
              <a:solidFill>
                <a:schemeClr val="bg1"/>
              </a:solidFill>
            </a:endParaRPr>
          </a:p>
        </p:txBody>
      </p:sp>
      <p:sp>
        <p:nvSpPr>
          <p:cNvPr id="81" name="TextBox 80">
            <a:extLst>
              <a:ext uri="{FF2B5EF4-FFF2-40B4-BE49-F238E27FC236}">
                <a16:creationId xmlns:a16="http://schemas.microsoft.com/office/drawing/2014/main" id="{8901FFBE-A678-1649-861A-902682D10D27}"/>
              </a:ext>
            </a:extLst>
          </p:cNvPr>
          <p:cNvSpPr txBox="1"/>
          <p:nvPr/>
        </p:nvSpPr>
        <p:spPr>
          <a:xfrm>
            <a:off x="11517970" y="5984554"/>
            <a:ext cx="1552983" cy="338554"/>
          </a:xfrm>
          <a:prstGeom prst="rect">
            <a:avLst/>
          </a:prstGeom>
          <a:noFill/>
        </p:spPr>
        <p:txBody>
          <a:bodyPr wrap="square" rtlCol="0">
            <a:spAutoFit/>
          </a:bodyPr>
          <a:lstStyle/>
          <a:p>
            <a:r>
              <a:rPr lang="en-US" sz="1600" dirty="0" err="1">
                <a:solidFill>
                  <a:schemeClr val="bg1"/>
                </a:solidFill>
              </a:rPr>
              <a:t>i$abst</a:t>
            </a:r>
            <a:r>
              <a:rPr lang="en-US" sz="1600" dirty="0">
                <a:solidFill>
                  <a:schemeClr val="bg1"/>
                </a:solidFill>
              </a:rPr>
              <a:t>==0</a:t>
            </a:r>
          </a:p>
        </p:txBody>
      </p:sp>
      <p:sp>
        <p:nvSpPr>
          <p:cNvPr id="82" name="Rectangle 81">
            <a:extLst>
              <a:ext uri="{FF2B5EF4-FFF2-40B4-BE49-F238E27FC236}">
                <a16:creationId xmlns:a16="http://schemas.microsoft.com/office/drawing/2014/main" id="{BD6110EB-ADE3-C145-9B4C-057DF824EFD1}"/>
              </a:ext>
            </a:extLst>
          </p:cNvPr>
          <p:cNvSpPr/>
          <p:nvPr/>
        </p:nvSpPr>
        <p:spPr>
          <a:xfrm>
            <a:off x="9893785" y="5984122"/>
            <a:ext cx="1021433" cy="369332"/>
          </a:xfrm>
          <a:prstGeom prst="rect">
            <a:avLst/>
          </a:prstGeom>
        </p:spPr>
        <p:txBody>
          <a:bodyPr wrap="none">
            <a:spAutoFit/>
          </a:bodyPr>
          <a:lstStyle/>
          <a:p>
            <a:r>
              <a:rPr lang="en-US" sz="1800" dirty="0">
                <a:solidFill>
                  <a:schemeClr val="bg1"/>
                </a:solidFill>
                <a:latin typeface="Menlo" panose="020B0609030804020204" pitchFamily="49" charset="0"/>
              </a:rPr>
              <a:t>0 or 1</a:t>
            </a:r>
            <a:endParaRPr lang="en-US" sz="2000" dirty="0">
              <a:solidFill>
                <a:schemeClr val="bg1"/>
              </a:solidFill>
            </a:endParaRPr>
          </a:p>
        </p:txBody>
      </p:sp>
      <p:sp>
        <p:nvSpPr>
          <p:cNvPr id="83" name="Left Brace 82">
            <a:extLst>
              <a:ext uri="{FF2B5EF4-FFF2-40B4-BE49-F238E27FC236}">
                <a16:creationId xmlns:a16="http://schemas.microsoft.com/office/drawing/2014/main" id="{924477F4-39DF-7541-B9FE-D6D19DAF24A8}"/>
              </a:ext>
            </a:extLst>
          </p:cNvPr>
          <p:cNvSpPr/>
          <p:nvPr/>
        </p:nvSpPr>
        <p:spPr>
          <a:xfrm>
            <a:off x="9652713" y="6139996"/>
            <a:ext cx="209119" cy="925344"/>
          </a:xfrm>
          <a:prstGeom prst="lef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bg1"/>
              </a:solidFill>
            </a:endParaRPr>
          </a:p>
        </p:txBody>
      </p:sp>
      <p:sp>
        <p:nvSpPr>
          <p:cNvPr id="84" name="Rectangle 83">
            <a:extLst>
              <a:ext uri="{FF2B5EF4-FFF2-40B4-BE49-F238E27FC236}">
                <a16:creationId xmlns:a16="http://schemas.microsoft.com/office/drawing/2014/main" id="{A4129DF1-17B6-B24F-BBE5-220E93218747}"/>
              </a:ext>
            </a:extLst>
          </p:cNvPr>
          <p:cNvSpPr/>
          <p:nvPr/>
        </p:nvSpPr>
        <p:spPr>
          <a:xfrm>
            <a:off x="9896290" y="6739419"/>
            <a:ext cx="324128" cy="369332"/>
          </a:xfrm>
          <a:prstGeom prst="rect">
            <a:avLst/>
          </a:prstGeom>
        </p:spPr>
        <p:txBody>
          <a:bodyPr wrap="none">
            <a:spAutoFit/>
          </a:bodyPr>
          <a:lstStyle/>
          <a:p>
            <a:r>
              <a:rPr lang="en-US" sz="1800" dirty="0">
                <a:solidFill>
                  <a:schemeClr val="bg1"/>
                </a:solidFill>
                <a:latin typeface="Menlo" panose="020B0609030804020204" pitchFamily="49" charset="0"/>
              </a:rPr>
              <a:t>2</a:t>
            </a:r>
            <a:endParaRPr lang="en-US" sz="2000" dirty="0">
              <a:solidFill>
                <a:schemeClr val="bg1"/>
              </a:solidFill>
            </a:endParaRP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7BCAD225-DA7C-3C4B-AAE0-FDA66EC5E560}"/>
                  </a:ext>
                </a:extLst>
              </p:cNvPr>
              <p:cNvSpPr/>
              <p:nvPr/>
            </p:nvSpPr>
            <p:spPr>
              <a:xfrm>
                <a:off x="9860316" y="6362154"/>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2</m:t>
                      </m:r>
                    </m:oMath>
                  </m:oMathPara>
                </a14:m>
                <a:endParaRPr lang="en-US" sz="2000" dirty="0">
                  <a:solidFill>
                    <a:schemeClr val="bg1"/>
                  </a:solidFill>
                </a:endParaRPr>
              </a:p>
            </p:txBody>
          </p:sp>
        </mc:Choice>
        <mc:Fallback xmlns="">
          <p:sp>
            <p:nvSpPr>
              <p:cNvPr id="85" name="Rectangle 84">
                <a:extLst>
                  <a:ext uri="{FF2B5EF4-FFF2-40B4-BE49-F238E27FC236}">
                    <a16:creationId xmlns:a16="http://schemas.microsoft.com/office/drawing/2014/main" id="{7BCAD225-DA7C-3C4B-AAE0-FDA66EC5E560}"/>
                  </a:ext>
                </a:extLst>
              </p:cNvPr>
              <p:cNvSpPr>
                <a:spLocks noRot="1" noChangeAspect="1" noMove="1" noResize="1" noEditPoints="1" noAdjustHandles="1" noChangeArrowheads="1" noChangeShapeType="1" noTextEdit="1"/>
              </p:cNvSpPr>
              <p:nvPr/>
            </p:nvSpPr>
            <p:spPr>
              <a:xfrm>
                <a:off x="9860316" y="6362154"/>
                <a:ext cx="394659" cy="400110"/>
              </a:xfrm>
              <a:prstGeom prst="rect">
                <a:avLst/>
              </a:prstGeom>
              <a:blipFill>
                <a:blip r:embed="rId8"/>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CFAFEAFF-6211-944C-BB4F-D9895C05A84A}"/>
              </a:ext>
            </a:extLst>
          </p:cNvPr>
          <p:cNvSpPr txBox="1"/>
          <p:nvPr/>
        </p:nvSpPr>
        <p:spPr>
          <a:xfrm>
            <a:off x="11517971" y="6413222"/>
            <a:ext cx="1552983" cy="338554"/>
          </a:xfrm>
          <a:prstGeom prst="rect">
            <a:avLst/>
          </a:prstGeom>
          <a:noFill/>
        </p:spPr>
        <p:txBody>
          <a:bodyPr wrap="square" rtlCol="0">
            <a:spAutoFit/>
          </a:bodyPr>
          <a:lstStyle/>
          <a:p>
            <a:r>
              <a:rPr lang="en-US" sz="1600" dirty="0" err="1">
                <a:solidFill>
                  <a:schemeClr val="bg1"/>
                </a:solidFill>
              </a:rPr>
              <a:t>i$abst</a:t>
            </a:r>
            <a:r>
              <a:rPr lang="en-US" sz="1600" dirty="0">
                <a:solidFill>
                  <a:schemeClr val="bg1"/>
                </a:solidFill>
              </a:rPr>
              <a:t>==1</a:t>
            </a:r>
          </a:p>
        </p:txBody>
      </p:sp>
      <p:sp>
        <p:nvSpPr>
          <p:cNvPr id="87" name="TextBox 86">
            <a:extLst>
              <a:ext uri="{FF2B5EF4-FFF2-40B4-BE49-F238E27FC236}">
                <a16:creationId xmlns:a16="http://schemas.microsoft.com/office/drawing/2014/main" id="{17CDE234-5914-9D40-A57D-8B937C776A19}"/>
              </a:ext>
            </a:extLst>
          </p:cNvPr>
          <p:cNvSpPr txBox="1"/>
          <p:nvPr/>
        </p:nvSpPr>
        <p:spPr>
          <a:xfrm>
            <a:off x="11517971" y="6841890"/>
            <a:ext cx="1552983" cy="338554"/>
          </a:xfrm>
          <a:prstGeom prst="rect">
            <a:avLst/>
          </a:prstGeom>
          <a:noFill/>
        </p:spPr>
        <p:txBody>
          <a:bodyPr wrap="square" rtlCol="0">
            <a:spAutoFit/>
          </a:bodyPr>
          <a:lstStyle/>
          <a:p>
            <a:r>
              <a:rPr lang="en-US" sz="1600" dirty="0" err="1">
                <a:solidFill>
                  <a:schemeClr val="bg1"/>
                </a:solidFill>
              </a:rPr>
              <a:t>i$abst</a:t>
            </a:r>
            <a:r>
              <a:rPr lang="en-US" sz="1600" dirty="0">
                <a:solidFill>
                  <a:schemeClr val="bg1"/>
                </a:solidFill>
              </a:rPr>
              <a:t>==2</a:t>
            </a:r>
          </a:p>
        </p:txBody>
      </p:sp>
      <p:sp>
        <p:nvSpPr>
          <p:cNvPr id="4" name="Slide Number Placeholder 3">
            <a:extLst>
              <a:ext uri="{FF2B5EF4-FFF2-40B4-BE49-F238E27FC236}">
                <a16:creationId xmlns:a16="http://schemas.microsoft.com/office/drawing/2014/main" id="{7C0E2E2D-55F1-6942-A832-9340B2446ECE}"/>
              </a:ext>
            </a:extLst>
          </p:cNvPr>
          <p:cNvSpPr>
            <a:spLocks noGrp="1"/>
          </p:cNvSpPr>
          <p:nvPr>
            <p:ph type="sldNum" sz="quarter" idx="11"/>
          </p:nvPr>
        </p:nvSpPr>
        <p:spPr/>
        <p:txBody>
          <a:bodyPr/>
          <a:lstStyle/>
          <a:p>
            <a:fld id="{86996F19-3FA7-3441-9750-1B9463D7BCAE}" type="slidenum">
              <a:rPr lang="en-US" smtClean="0"/>
              <a:pPr/>
              <a:t>14</a:t>
            </a:fld>
            <a:endParaRPr lang="en-US"/>
          </a:p>
        </p:txBody>
      </p:sp>
    </p:spTree>
    <p:extLst>
      <p:ext uri="{BB962C8B-B14F-4D97-AF65-F5344CB8AC3E}">
        <p14:creationId xmlns:p14="http://schemas.microsoft.com/office/powerpoint/2010/main" val="79571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5" grpId="0"/>
      <p:bldP spid="66" grpId="0"/>
      <p:bldP spid="70" grpId="0"/>
      <p:bldP spid="71" grpId="0" animBg="1"/>
      <p:bldP spid="72" grpId="0"/>
      <p:bldP spid="73" grpId="0"/>
      <p:bldP spid="74" grpId="0"/>
      <p:bldP spid="75" grpId="0"/>
      <p:bldP spid="76" grpId="0"/>
      <p:bldP spid="81" grpId="0"/>
      <p:bldP spid="82" grpId="0"/>
      <p:bldP spid="83" grpId="0" animBg="1"/>
      <p:bldP spid="84" grpId="0"/>
      <p:bldP spid="85" grpId="0"/>
      <p:bldP spid="86" grpId="0"/>
      <p:bldP spid="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5E09-28D6-C343-8FA1-853003B0D71E}"/>
              </a:ext>
            </a:extLst>
          </p:cNvPr>
          <p:cNvSpPr>
            <a:spLocks noGrp="1"/>
          </p:cNvSpPr>
          <p:nvPr>
            <p:ph type="title"/>
          </p:nvPr>
        </p:nvSpPr>
        <p:spPr/>
        <p:txBody>
          <a:bodyPr/>
          <a:lstStyle/>
          <a:p>
            <a:r>
              <a:rPr lang="en-US" dirty="0"/>
              <a:t>How did we achieve it?</a:t>
            </a:r>
          </a:p>
        </p:txBody>
      </p:sp>
      <p:sp>
        <p:nvSpPr>
          <p:cNvPr id="3" name="Text Placeholder 2">
            <a:extLst>
              <a:ext uri="{FF2B5EF4-FFF2-40B4-BE49-F238E27FC236}">
                <a16:creationId xmlns:a16="http://schemas.microsoft.com/office/drawing/2014/main" id="{80EF21D9-AC6A-2B48-8D3F-A28533161CA2}"/>
              </a:ext>
            </a:extLst>
          </p:cNvPr>
          <p:cNvSpPr>
            <a:spLocks noGrp="1"/>
          </p:cNvSpPr>
          <p:nvPr>
            <p:ph type="body" sz="quarter" idx="10"/>
          </p:nvPr>
        </p:nvSpPr>
        <p:spPr>
          <a:xfrm>
            <a:off x="548640" y="3966346"/>
            <a:ext cx="13510260" cy="2365875"/>
          </a:xfrm>
        </p:spPr>
        <p:txBody>
          <a:bodyPr/>
          <a:lstStyle/>
          <a:p>
            <a:pPr marL="457200" indent="-457200">
              <a:buFont typeface="Arial" panose="020B0604020202020204" pitchFamily="34" charset="0"/>
              <a:buChar char="•"/>
            </a:pPr>
            <a:r>
              <a:rPr lang="en-US" dirty="0"/>
              <a:t>The tool goes through the program and rewrites loops/array accesses.</a:t>
            </a:r>
          </a:p>
          <a:p>
            <a:pPr marL="457200" indent="-457200">
              <a:buFont typeface="Arial" panose="020B0604020202020204" pitchFamily="34" charset="0"/>
              <a:buChar char="•"/>
            </a:pPr>
            <a:r>
              <a:rPr lang="en-US" dirty="0"/>
              <a:t>Large loops and arrays are now handled with a </a:t>
            </a:r>
            <a:r>
              <a:rPr lang="en-US" b="1" dirty="0"/>
              <a:t>small abstracted model</a:t>
            </a:r>
            <a:r>
              <a:rPr lang="en-US" dirty="0"/>
              <a:t>.</a:t>
            </a:r>
          </a:p>
          <a:p>
            <a:pPr marL="457200" indent="-457200">
              <a:buFont typeface="Arial" panose="020B0604020202020204" pitchFamily="34" charset="0"/>
              <a:buChar char="•"/>
            </a:pPr>
            <a:r>
              <a:rPr lang="en-US" dirty="0"/>
              <a:t>CBMC can check the output program </a:t>
            </a:r>
            <a:r>
              <a:rPr lang="en-US" b="1" dirty="0">
                <a:solidFill>
                  <a:schemeClr val="bg1"/>
                </a:solidFill>
              </a:rPr>
              <a:t>unboundedly</a:t>
            </a:r>
          </a:p>
        </p:txBody>
      </p:sp>
      <p:pic>
        <p:nvPicPr>
          <p:cNvPr id="4" name="Graphic 3" descr="Document">
            <a:extLst>
              <a:ext uri="{FF2B5EF4-FFF2-40B4-BE49-F238E27FC236}">
                <a16:creationId xmlns:a16="http://schemas.microsoft.com/office/drawing/2014/main" id="{ABD9BF3C-97DD-F247-929F-102588114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8218" y="2057817"/>
            <a:ext cx="667500" cy="667500"/>
          </a:xfrm>
          <a:prstGeom prst="rect">
            <a:avLst/>
          </a:prstGeom>
        </p:spPr>
      </p:pic>
      <p:sp>
        <p:nvSpPr>
          <p:cNvPr id="5" name="TextBox 4">
            <a:extLst>
              <a:ext uri="{FF2B5EF4-FFF2-40B4-BE49-F238E27FC236}">
                <a16:creationId xmlns:a16="http://schemas.microsoft.com/office/drawing/2014/main" id="{657B2A4A-DD3A-FF46-B3FB-4E8C2DFFF92C}"/>
              </a:ext>
            </a:extLst>
          </p:cNvPr>
          <p:cNvSpPr txBox="1"/>
          <p:nvPr/>
        </p:nvSpPr>
        <p:spPr>
          <a:xfrm>
            <a:off x="3854087" y="2725317"/>
            <a:ext cx="1619354" cy="338554"/>
          </a:xfrm>
          <a:prstGeom prst="rect">
            <a:avLst/>
          </a:prstGeom>
          <a:noFill/>
        </p:spPr>
        <p:txBody>
          <a:bodyPr wrap="none" rtlCol="0">
            <a:spAutoFit/>
          </a:bodyPr>
          <a:lstStyle/>
          <a:p>
            <a:r>
              <a:rPr lang="en-US" sz="1600" dirty="0">
                <a:solidFill>
                  <a:schemeClr val="bg1"/>
                </a:solidFill>
              </a:rPr>
              <a:t>GOTO program</a:t>
            </a:r>
          </a:p>
        </p:txBody>
      </p:sp>
      <p:sp>
        <p:nvSpPr>
          <p:cNvPr id="6" name="Right Arrow 5">
            <a:extLst>
              <a:ext uri="{FF2B5EF4-FFF2-40B4-BE49-F238E27FC236}">
                <a16:creationId xmlns:a16="http://schemas.microsoft.com/office/drawing/2014/main" id="{FF3D4244-1AD6-3845-9CCB-387DCE4A6685}"/>
              </a:ext>
            </a:extLst>
          </p:cNvPr>
          <p:cNvSpPr/>
          <p:nvPr/>
        </p:nvSpPr>
        <p:spPr>
          <a:xfrm>
            <a:off x="5313119" y="2445319"/>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598A5A-1C25-2242-8127-AE7D3847BBD1}"/>
              </a:ext>
            </a:extLst>
          </p:cNvPr>
          <p:cNvSpPr/>
          <p:nvPr/>
        </p:nvSpPr>
        <p:spPr>
          <a:xfrm>
            <a:off x="6574695" y="1859625"/>
            <a:ext cx="1258594" cy="14014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Our tool (RRA)</a:t>
            </a:r>
          </a:p>
        </p:txBody>
      </p:sp>
      <p:sp>
        <p:nvSpPr>
          <p:cNvPr id="8" name="Right Arrow 7">
            <a:extLst>
              <a:ext uri="{FF2B5EF4-FFF2-40B4-BE49-F238E27FC236}">
                <a16:creationId xmlns:a16="http://schemas.microsoft.com/office/drawing/2014/main" id="{657E4795-9128-9249-96E9-DDDD07B47D75}"/>
              </a:ext>
            </a:extLst>
          </p:cNvPr>
          <p:cNvSpPr/>
          <p:nvPr/>
        </p:nvSpPr>
        <p:spPr>
          <a:xfrm>
            <a:off x="8070461" y="2449006"/>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ocument">
            <a:extLst>
              <a:ext uri="{FF2B5EF4-FFF2-40B4-BE49-F238E27FC236}">
                <a16:creationId xmlns:a16="http://schemas.microsoft.com/office/drawing/2014/main" id="{75E9E285-8AC2-F540-B2C4-6D2FEC292C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5520" y="2031736"/>
            <a:ext cx="667500" cy="667500"/>
          </a:xfrm>
          <a:prstGeom prst="rect">
            <a:avLst/>
          </a:prstGeom>
        </p:spPr>
      </p:pic>
      <p:sp>
        <p:nvSpPr>
          <p:cNvPr id="10" name="TextBox 9">
            <a:extLst>
              <a:ext uri="{FF2B5EF4-FFF2-40B4-BE49-F238E27FC236}">
                <a16:creationId xmlns:a16="http://schemas.microsoft.com/office/drawing/2014/main" id="{70DD92DC-0B2E-7D44-99B4-5B5F0A0786CD}"/>
              </a:ext>
            </a:extLst>
          </p:cNvPr>
          <p:cNvSpPr txBox="1"/>
          <p:nvPr/>
        </p:nvSpPr>
        <p:spPr>
          <a:xfrm>
            <a:off x="9233546" y="2699236"/>
            <a:ext cx="1619354" cy="584775"/>
          </a:xfrm>
          <a:prstGeom prst="rect">
            <a:avLst/>
          </a:prstGeom>
          <a:noFill/>
        </p:spPr>
        <p:txBody>
          <a:bodyPr wrap="none" rtlCol="0">
            <a:spAutoFit/>
          </a:bodyPr>
          <a:lstStyle/>
          <a:p>
            <a:r>
              <a:rPr lang="en-US" sz="1600" dirty="0">
                <a:solidFill>
                  <a:schemeClr val="bg1"/>
                </a:solidFill>
              </a:rPr>
              <a:t>Abstracted</a:t>
            </a:r>
          </a:p>
          <a:p>
            <a:r>
              <a:rPr lang="en-US" sz="1600" dirty="0">
                <a:solidFill>
                  <a:schemeClr val="bg1"/>
                </a:solidFill>
              </a:rPr>
              <a:t>GOTO program</a:t>
            </a:r>
          </a:p>
        </p:txBody>
      </p:sp>
      <p:sp>
        <p:nvSpPr>
          <p:cNvPr id="11" name="Slide Number Placeholder 10">
            <a:extLst>
              <a:ext uri="{FF2B5EF4-FFF2-40B4-BE49-F238E27FC236}">
                <a16:creationId xmlns:a16="http://schemas.microsoft.com/office/drawing/2014/main" id="{4AAEECB5-0C52-5740-8BFF-E0A48C74BC55}"/>
              </a:ext>
            </a:extLst>
          </p:cNvPr>
          <p:cNvSpPr>
            <a:spLocks noGrp="1"/>
          </p:cNvSpPr>
          <p:nvPr>
            <p:ph type="sldNum" sz="quarter" idx="11"/>
          </p:nvPr>
        </p:nvSpPr>
        <p:spPr/>
        <p:txBody>
          <a:bodyPr/>
          <a:lstStyle/>
          <a:p>
            <a:fld id="{86996F19-3FA7-3441-9750-1B9463D7BCAE}" type="slidenum">
              <a:rPr lang="en-US" smtClean="0"/>
              <a:pPr/>
              <a:t>15</a:t>
            </a:fld>
            <a:endParaRPr lang="en-US"/>
          </a:p>
        </p:txBody>
      </p:sp>
    </p:spTree>
    <p:extLst>
      <p:ext uri="{BB962C8B-B14F-4D97-AF65-F5344CB8AC3E}">
        <p14:creationId xmlns:p14="http://schemas.microsoft.com/office/powerpoint/2010/main" val="340338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p:txBody>
          <a:bodyPr/>
          <a:lstStyle/>
          <a:p>
            <a:r>
              <a:rPr lang="en-US" dirty="0">
                <a:solidFill>
                  <a:schemeClr val="tx1"/>
                </a:solidFill>
              </a:rPr>
              <a:t>A few questions</a:t>
            </a:r>
          </a:p>
        </p:txBody>
      </p:sp>
      <p:sp>
        <p:nvSpPr>
          <p:cNvPr id="7" name="Text Placeholder 6">
            <a:extLst>
              <a:ext uri="{FF2B5EF4-FFF2-40B4-BE49-F238E27FC236}">
                <a16:creationId xmlns:a16="http://schemas.microsoft.com/office/drawing/2014/main" id="{FDD84FA9-8077-2041-A47C-2F55210A91AF}"/>
              </a:ext>
            </a:extLst>
          </p:cNvPr>
          <p:cNvSpPr>
            <a:spLocks noGrp="1"/>
          </p:cNvSpPr>
          <p:nvPr>
            <p:ph type="body" sz="quarter" idx="10"/>
          </p:nvPr>
        </p:nvSpPr>
        <p:spPr/>
        <p:txBody>
          <a:bodyPr/>
          <a:lstStyle/>
          <a:p>
            <a:pPr marL="457200" indent="-457200">
              <a:buFont typeface="Arial" panose="020B0604020202020204" pitchFamily="34" charset="0"/>
              <a:buChar char="•"/>
            </a:pPr>
            <a:r>
              <a:rPr lang="en-US" sz="3600" b="1" dirty="0"/>
              <a:t>Is it general?</a:t>
            </a:r>
          </a:p>
          <a:p>
            <a:pPr marL="457200" indent="-457200">
              <a:buFont typeface="Arial" panose="020B0604020202020204" pitchFamily="34" charset="0"/>
              <a:buChar char="•"/>
            </a:pPr>
            <a:r>
              <a:rPr lang="en-US" dirty="0"/>
              <a:t>Is it sound?</a:t>
            </a:r>
          </a:p>
        </p:txBody>
      </p:sp>
      <p:sp>
        <p:nvSpPr>
          <p:cNvPr id="2" name="Slide Number Placeholder 1">
            <a:extLst>
              <a:ext uri="{FF2B5EF4-FFF2-40B4-BE49-F238E27FC236}">
                <a16:creationId xmlns:a16="http://schemas.microsoft.com/office/drawing/2014/main" id="{1899CB97-4734-A942-A8B7-9E4DD8F415ED}"/>
              </a:ext>
            </a:extLst>
          </p:cNvPr>
          <p:cNvSpPr>
            <a:spLocks noGrp="1"/>
          </p:cNvSpPr>
          <p:nvPr>
            <p:ph type="sldNum" sz="quarter" idx="11"/>
          </p:nvPr>
        </p:nvSpPr>
        <p:spPr/>
        <p:txBody>
          <a:bodyPr/>
          <a:lstStyle/>
          <a:p>
            <a:fld id="{86996F19-3FA7-3441-9750-1B9463D7BCAE}" type="slidenum">
              <a:rPr lang="en-US" smtClean="0"/>
              <a:t>16</a:t>
            </a:fld>
            <a:endParaRPr lang="en-US"/>
          </a:p>
        </p:txBody>
      </p:sp>
    </p:spTree>
    <p:extLst>
      <p:ext uri="{BB962C8B-B14F-4D97-AF65-F5344CB8AC3E}">
        <p14:creationId xmlns:p14="http://schemas.microsoft.com/office/powerpoint/2010/main" val="4166930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Is it general?</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1645920"/>
            <a:ext cx="8122394" cy="4686301"/>
          </a:xfrm>
        </p:spPr>
        <p:txBody>
          <a:bodyPr/>
          <a:lstStyle/>
          <a:p>
            <a:r>
              <a:rPr lang="en-US" dirty="0"/>
              <a:t>The prototype implemented in my last year’s internship is not general.</a:t>
            </a:r>
          </a:p>
          <a:p>
            <a:pPr marL="457200" indent="-457200">
              <a:buFont typeface="Arial" panose="020B0604020202020204" pitchFamily="34" charset="0"/>
              <a:buChar char="•"/>
            </a:pPr>
            <a:r>
              <a:rPr lang="en-US" sz="2800" dirty="0"/>
              <a:t>Look at variable names at static time to determine which one should be abstracted</a:t>
            </a:r>
          </a:p>
          <a:p>
            <a:pPr marL="457200" indent="-457200">
              <a:buFont typeface="Arial" panose="020B0604020202020204" pitchFamily="34" charset="0"/>
              <a:buChar char="•"/>
            </a:pPr>
            <a:r>
              <a:rPr lang="en-US" sz="2800" dirty="0"/>
              <a:t>Heavily </a:t>
            </a:r>
            <a:r>
              <a:rPr lang="en-US" sz="2800" b="1" dirty="0">
                <a:solidFill>
                  <a:schemeClr val="bg1"/>
                </a:solidFill>
              </a:rPr>
              <a:t>relied on some ad-hoc rules</a:t>
            </a:r>
          </a:p>
          <a:p>
            <a:endParaRPr lang="en-US" dirty="0"/>
          </a:p>
        </p:txBody>
      </p:sp>
      <p:pic>
        <p:nvPicPr>
          <p:cNvPr id="4" name="Picture 2">
            <a:extLst>
              <a:ext uri="{FF2B5EF4-FFF2-40B4-BE49-F238E27FC236}">
                <a16:creationId xmlns:a16="http://schemas.microsoft.com/office/drawing/2014/main" id="{819E8713-E093-EF42-954D-E7342150C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2077" y="657337"/>
            <a:ext cx="3691962" cy="345746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Magnifying glass">
            <a:extLst>
              <a:ext uri="{FF2B5EF4-FFF2-40B4-BE49-F238E27FC236}">
                <a16:creationId xmlns:a16="http://schemas.microsoft.com/office/drawing/2014/main" id="{025F577C-8C92-244C-ADFE-58AD00DA03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03160" y="2568499"/>
            <a:ext cx="1387010" cy="1387010"/>
          </a:xfrm>
          <a:prstGeom prst="rect">
            <a:avLst/>
          </a:prstGeom>
        </p:spPr>
      </p:pic>
      <p:pic>
        <p:nvPicPr>
          <p:cNvPr id="7" name="Graphic 6" descr="User">
            <a:extLst>
              <a:ext uri="{FF2B5EF4-FFF2-40B4-BE49-F238E27FC236}">
                <a16:creationId xmlns:a16="http://schemas.microsoft.com/office/drawing/2014/main" id="{7FD907D3-2671-014D-B7FF-2573888396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476" y="4710068"/>
            <a:ext cx="914400" cy="914400"/>
          </a:xfrm>
          <a:prstGeom prst="rect">
            <a:avLst/>
          </a:prstGeom>
        </p:spPr>
      </p:pic>
      <p:sp>
        <p:nvSpPr>
          <p:cNvPr id="8" name="Rectangular Callout 7">
            <a:extLst>
              <a:ext uri="{FF2B5EF4-FFF2-40B4-BE49-F238E27FC236}">
                <a16:creationId xmlns:a16="http://schemas.microsoft.com/office/drawing/2014/main" id="{595348F8-25CB-2344-AFEF-D80147703EF6}"/>
              </a:ext>
            </a:extLst>
          </p:cNvPr>
          <p:cNvSpPr/>
          <p:nvPr/>
        </p:nvSpPr>
        <p:spPr>
          <a:xfrm>
            <a:off x="1470327" y="4153221"/>
            <a:ext cx="2754829" cy="882869"/>
          </a:xfrm>
          <a:prstGeom prst="wedgeRectCallout">
            <a:avLst>
              <a:gd name="adj1" fmla="val -62480"/>
              <a:gd name="adj2" fmla="val 4285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should be abstracted</a:t>
            </a:r>
          </a:p>
        </p:txBody>
      </p:sp>
      <p:sp>
        <p:nvSpPr>
          <p:cNvPr id="9" name="Rectangle 8">
            <a:extLst>
              <a:ext uri="{FF2B5EF4-FFF2-40B4-BE49-F238E27FC236}">
                <a16:creationId xmlns:a16="http://schemas.microsoft.com/office/drawing/2014/main" id="{90FCCE70-4920-274A-9728-65409A9EEB75}"/>
              </a:ext>
            </a:extLst>
          </p:cNvPr>
          <p:cNvSpPr/>
          <p:nvPr/>
        </p:nvSpPr>
        <p:spPr>
          <a:xfrm>
            <a:off x="4865727" y="4424139"/>
            <a:ext cx="11904407" cy="1200329"/>
          </a:xfrm>
          <a:prstGeom prst="rect">
            <a:avLst/>
          </a:prstGeom>
        </p:spPr>
        <p:txBody>
          <a:bodyPr wrap="square">
            <a:spAutoFit/>
          </a:bodyPr>
          <a:lstStyle/>
          <a:p>
            <a:r>
              <a:rPr lang="en-US" sz="2400" dirty="0">
                <a:solidFill>
                  <a:srgbClr val="0000FF"/>
                </a:solidFill>
                <a:latin typeface="Menlo" panose="020B0609030804020204" pitchFamily="49" charset="0"/>
              </a:rPr>
              <a:t>char</a:t>
            </a:r>
            <a:r>
              <a:rPr lang="en-US" sz="2400" dirty="0">
                <a:solidFill>
                  <a:srgbClr val="000000"/>
                </a:solidFill>
                <a:latin typeface="Menlo" panose="020B0609030804020204" pitchFamily="49" charset="0"/>
              </a:rPr>
              <a:t> *a = </a:t>
            </a:r>
            <a:r>
              <a:rPr lang="en-US" sz="2400" dirty="0">
                <a:solidFill>
                  <a:srgbClr val="795E26"/>
                </a:solidFill>
                <a:latin typeface="Menlo" panose="020B0609030804020204" pitchFamily="49" charset="0"/>
              </a:rPr>
              <a:t>malloc</a:t>
            </a:r>
            <a:r>
              <a:rPr lang="en-US" sz="2400" dirty="0">
                <a:solidFill>
                  <a:srgbClr val="000000"/>
                </a:solidFill>
                <a:latin typeface="Menlo" panose="020B0609030804020204" pitchFamily="49" charset="0"/>
              </a:rPr>
              <a:t>(</a:t>
            </a:r>
            <a:r>
              <a:rPr lang="en-US" sz="2400" dirty="0" err="1">
                <a:solidFill>
                  <a:srgbClr val="000000"/>
                </a:solidFill>
                <a:latin typeface="Menlo" panose="020B0609030804020204" pitchFamily="49" charset="0"/>
              </a:rPr>
              <a:t>a_len</a:t>
            </a:r>
            <a:r>
              <a:rPr lang="en-US" sz="2400" dirty="0">
                <a:solidFill>
                  <a:srgbClr val="000000"/>
                </a:solidFill>
                <a:latin typeface="Menlo" panose="020B0609030804020204" pitchFamily="49" charset="0"/>
              </a:rPr>
              <a:t>); </a:t>
            </a:r>
            <a:r>
              <a:rPr lang="en-US" sz="2400" dirty="0">
                <a:solidFill>
                  <a:srgbClr val="008000"/>
                </a:solidFill>
                <a:latin typeface="Menlo" panose="020B0609030804020204" pitchFamily="49" charset="0"/>
              </a:rPr>
              <a:t>// should be abstracted</a:t>
            </a:r>
            <a:endParaRPr lang="en-US" sz="2400" dirty="0">
              <a:solidFill>
                <a:srgbClr val="000000"/>
              </a:solidFill>
              <a:latin typeface="Menlo" panose="020B0609030804020204" pitchFamily="49" charset="0"/>
            </a:endParaRPr>
          </a:p>
          <a:p>
            <a:r>
              <a:rPr lang="en-US" sz="2400" dirty="0">
                <a:solidFill>
                  <a:srgbClr val="0000FF"/>
                </a:solidFill>
                <a:latin typeface="Menlo" panose="020B0609030804020204" pitchFamily="49" charset="0"/>
              </a:rPr>
              <a:t>char</a:t>
            </a:r>
            <a:r>
              <a:rPr lang="en-US" sz="2400" dirty="0">
                <a:solidFill>
                  <a:srgbClr val="000000"/>
                </a:solidFill>
                <a:latin typeface="Menlo" panose="020B0609030804020204" pitchFamily="49" charset="0"/>
              </a:rPr>
              <a:t> *b = </a:t>
            </a:r>
            <a:r>
              <a:rPr lang="en-US" sz="2400" dirty="0">
                <a:solidFill>
                  <a:srgbClr val="795E26"/>
                </a:solidFill>
                <a:latin typeface="Menlo" panose="020B0609030804020204" pitchFamily="49" charset="0"/>
              </a:rPr>
              <a:t>malloc</a:t>
            </a:r>
            <a:r>
              <a:rPr lang="en-US" sz="2400" dirty="0">
                <a:solidFill>
                  <a:srgbClr val="000000"/>
                </a:solidFill>
                <a:latin typeface="Menlo" panose="020B0609030804020204" pitchFamily="49" charset="0"/>
              </a:rPr>
              <a:t>(</a:t>
            </a:r>
            <a:r>
              <a:rPr lang="en-US" sz="2400" dirty="0" err="1">
                <a:solidFill>
                  <a:srgbClr val="000000"/>
                </a:solidFill>
                <a:latin typeface="Menlo" panose="020B0609030804020204" pitchFamily="49" charset="0"/>
              </a:rPr>
              <a:t>b_len</a:t>
            </a:r>
            <a:r>
              <a:rPr lang="en-US" sz="2400" dirty="0">
                <a:solidFill>
                  <a:srgbClr val="000000"/>
                </a:solidFill>
                <a:latin typeface="Menlo" panose="020B0609030804020204" pitchFamily="49" charset="0"/>
              </a:rPr>
              <a:t>); </a:t>
            </a:r>
            <a:r>
              <a:rPr lang="en-US" sz="2400" dirty="0">
                <a:solidFill>
                  <a:srgbClr val="008000"/>
                </a:solidFill>
                <a:latin typeface="Menlo" panose="020B0609030804020204" pitchFamily="49" charset="0"/>
              </a:rPr>
              <a:t>// shouldn't be abstracted</a:t>
            </a:r>
            <a:endParaRPr lang="en-US" sz="2400" dirty="0">
              <a:solidFill>
                <a:srgbClr val="000000"/>
              </a:solidFill>
              <a:latin typeface="Menlo" panose="020B0609030804020204" pitchFamily="49" charset="0"/>
            </a:endParaRPr>
          </a:p>
          <a:p>
            <a:r>
              <a:rPr lang="en-US" sz="2400" dirty="0">
                <a:solidFill>
                  <a:srgbClr val="0000FF"/>
                </a:solidFill>
                <a:latin typeface="Menlo" panose="020B0609030804020204" pitchFamily="49" charset="0"/>
              </a:rPr>
              <a:t>char</a:t>
            </a:r>
            <a:r>
              <a:rPr lang="en-US" sz="2400" dirty="0">
                <a:solidFill>
                  <a:srgbClr val="000000"/>
                </a:solidFill>
                <a:latin typeface="Menlo" panose="020B0609030804020204" pitchFamily="49" charset="0"/>
              </a:rPr>
              <a:t> *c = a;</a:t>
            </a:r>
            <a:endParaRPr lang="en-US" sz="2400" b="0" dirty="0">
              <a:solidFill>
                <a:srgbClr val="000000"/>
              </a:solidFill>
              <a:effectLst/>
              <a:latin typeface="Menlo" panose="020B0609030804020204" pitchFamily="49" charset="0"/>
            </a:endParaRPr>
          </a:p>
        </p:txBody>
      </p:sp>
      <p:pic>
        <p:nvPicPr>
          <p:cNvPr id="12" name="Graphic 11" descr="Monitor">
            <a:extLst>
              <a:ext uri="{FF2B5EF4-FFF2-40B4-BE49-F238E27FC236}">
                <a16:creationId xmlns:a16="http://schemas.microsoft.com/office/drawing/2014/main" id="{4522225C-DFBE-E649-8F75-3F3719E041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3945" y="6343651"/>
            <a:ext cx="914400" cy="914400"/>
          </a:xfrm>
          <a:prstGeom prst="rect">
            <a:avLst/>
          </a:prstGeom>
        </p:spPr>
      </p:pic>
      <p:pic>
        <p:nvPicPr>
          <p:cNvPr id="13" name="Graphic 12" descr="Magnifying glass">
            <a:extLst>
              <a:ext uri="{FF2B5EF4-FFF2-40B4-BE49-F238E27FC236}">
                <a16:creationId xmlns:a16="http://schemas.microsoft.com/office/drawing/2014/main" id="{5C1CD85D-F611-8F49-99DA-DCDF064D9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26369" y="4706088"/>
            <a:ext cx="1387010" cy="1387010"/>
          </a:xfrm>
          <a:prstGeom prst="rect">
            <a:avLst/>
          </a:prstGeom>
        </p:spPr>
      </p:pic>
      <p:sp>
        <p:nvSpPr>
          <p:cNvPr id="14" name="Rectangular Callout 13">
            <a:extLst>
              <a:ext uri="{FF2B5EF4-FFF2-40B4-BE49-F238E27FC236}">
                <a16:creationId xmlns:a16="http://schemas.microsoft.com/office/drawing/2014/main" id="{758B1182-9668-684C-A0C4-1737E7F0E3A7}"/>
              </a:ext>
            </a:extLst>
          </p:cNvPr>
          <p:cNvSpPr/>
          <p:nvPr/>
        </p:nvSpPr>
        <p:spPr>
          <a:xfrm>
            <a:off x="1470327" y="5725146"/>
            <a:ext cx="3779590" cy="882869"/>
          </a:xfrm>
          <a:prstGeom prst="wedgeRectCallout">
            <a:avLst>
              <a:gd name="adj1" fmla="val -56757"/>
              <a:gd name="adj2" fmla="val 375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 should be abstracted, because</a:t>
            </a:r>
          </a:p>
        </p:txBody>
      </p:sp>
      <p:sp>
        <p:nvSpPr>
          <p:cNvPr id="15" name="TextBox 14">
            <a:extLst>
              <a:ext uri="{FF2B5EF4-FFF2-40B4-BE49-F238E27FC236}">
                <a16:creationId xmlns:a16="http://schemas.microsoft.com/office/drawing/2014/main" id="{9AC919B1-6EB9-6148-B488-207B936578C2}"/>
              </a:ext>
            </a:extLst>
          </p:cNvPr>
          <p:cNvSpPr txBox="1"/>
          <p:nvPr/>
        </p:nvSpPr>
        <p:spPr>
          <a:xfrm>
            <a:off x="5723017" y="6658388"/>
            <a:ext cx="8004807" cy="984885"/>
          </a:xfrm>
          <a:prstGeom prst="rect">
            <a:avLst/>
          </a:prstGeom>
          <a:noFill/>
        </p:spPr>
        <p:txBody>
          <a:bodyPr wrap="square" rtlCol="0">
            <a:spAutoFit/>
          </a:bodyPr>
          <a:lstStyle/>
          <a:p>
            <a:pPr algn="l"/>
            <a:r>
              <a:rPr lang="en-US" sz="29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“If we assign an abstracted array to another, the other should also be abstracted”</a:t>
            </a:r>
          </a:p>
        </p:txBody>
      </p:sp>
      <p:sp>
        <p:nvSpPr>
          <p:cNvPr id="16" name="TextBox 15">
            <a:extLst>
              <a:ext uri="{FF2B5EF4-FFF2-40B4-BE49-F238E27FC236}">
                <a16:creationId xmlns:a16="http://schemas.microsoft.com/office/drawing/2014/main" id="{C36668C5-DF1C-384B-AAF5-750329F1D229}"/>
              </a:ext>
            </a:extLst>
          </p:cNvPr>
          <p:cNvSpPr txBox="1"/>
          <p:nvPr/>
        </p:nvSpPr>
        <p:spPr>
          <a:xfrm>
            <a:off x="5723017" y="6241138"/>
            <a:ext cx="8004807" cy="461665"/>
          </a:xfrm>
          <a:prstGeom prst="rect">
            <a:avLst/>
          </a:prstGeom>
          <a:noFill/>
        </p:spPr>
        <p:txBody>
          <a:bodyPr wrap="square" rtlCol="0">
            <a:spAutoFit/>
          </a:bodyPr>
          <a:lstStyle/>
          <a:p>
            <a:pPr algn="l"/>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 ad-hoc rule we relied on:</a:t>
            </a:r>
          </a:p>
        </p:txBody>
      </p:sp>
      <p:sp>
        <p:nvSpPr>
          <p:cNvPr id="6" name="Slide Number Placeholder 5">
            <a:extLst>
              <a:ext uri="{FF2B5EF4-FFF2-40B4-BE49-F238E27FC236}">
                <a16:creationId xmlns:a16="http://schemas.microsoft.com/office/drawing/2014/main" id="{FC9CDD33-E62F-EB43-8E95-CE0C347BB4A8}"/>
              </a:ext>
            </a:extLst>
          </p:cNvPr>
          <p:cNvSpPr>
            <a:spLocks noGrp="1"/>
          </p:cNvSpPr>
          <p:nvPr>
            <p:ph type="sldNum" sz="quarter" idx="11"/>
          </p:nvPr>
        </p:nvSpPr>
        <p:spPr/>
        <p:txBody>
          <a:bodyPr/>
          <a:lstStyle/>
          <a:p>
            <a:fld id="{86996F19-3FA7-3441-9750-1B9463D7BCAE}" type="slidenum">
              <a:rPr lang="en-US" smtClean="0"/>
              <a:pPr/>
              <a:t>17</a:t>
            </a:fld>
            <a:endParaRPr lang="en-US"/>
          </a:p>
        </p:txBody>
      </p:sp>
    </p:spTree>
    <p:extLst>
      <p:ext uri="{BB962C8B-B14F-4D97-AF65-F5344CB8AC3E}">
        <p14:creationId xmlns:p14="http://schemas.microsoft.com/office/powerpoint/2010/main" val="287089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4" grpId="0" animBg="1"/>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Is it general?</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1645920"/>
            <a:ext cx="8122394" cy="4686301"/>
          </a:xfrm>
        </p:spPr>
        <p:txBody>
          <a:bodyPr/>
          <a:lstStyle/>
          <a:p>
            <a:r>
              <a:rPr lang="en-US" dirty="0"/>
              <a:t>The prototype implemented in my last year’s internship is not general.</a:t>
            </a:r>
          </a:p>
          <a:p>
            <a:pPr marL="457200" indent="-457200">
              <a:buFont typeface="Arial" panose="020B0604020202020204" pitchFamily="34" charset="0"/>
              <a:buChar char="•"/>
            </a:pPr>
            <a:r>
              <a:rPr lang="en-US" sz="2800" dirty="0"/>
              <a:t>Look at variable names at static time to determine which one should be abstracted</a:t>
            </a:r>
          </a:p>
          <a:p>
            <a:pPr marL="457200" indent="-457200">
              <a:buFont typeface="Arial" panose="020B0604020202020204" pitchFamily="34" charset="0"/>
              <a:buChar char="•"/>
            </a:pPr>
            <a:r>
              <a:rPr lang="en-US" sz="2800" dirty="0"/>
              <a:t>Heavily </a:t>
            </a:r>
            <a:r>
              <a:rPr lang="en-US" sz="2800" b="1" dirty="0">
                <a:solidFill>
                  <a:schemeClr val="bg1"/>
                </a:solidFill>
              </a:rPr>
              <a:t>relied on some ad-hoc rules</a:t>
            </a:r>
          </a:p>
          <a:p>
            <a:endParaRPr lang="en-US" dirty="0"/>
          </a:p>
        </p:txBody>
      </p:sp>
      <p:pic>
        <p:nvPicPr>
          <p:cNvPr id="4" name="Picture 2">
            <a:extLst>
              <a:ext uri="{FF2B5EF4-FFF2-40B4-BE49-F238E27FC236}">
                <a16:creationId xmlns:a16="http://schemas.microsoft.com/office/drawing/2014/main" id="{819E8713-E093-EF42-954D-E7342150C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2077" y="657337"/>
            <a:ext cx="3691962" cy="345746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Magnifying glass">
            <a:extLst>
              <a:ext uri="{FF2B5EF4-FFF2-40B4-BE49-F238E27FC236}">
                <a16:creationId xmlns:a16="http://schemas.microsoft.com/office/drawing/2014/main" id="{025F577C-8C92-244C-ADFE-58AD00DA03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03160" y="2568499"/>
            <a:ext cx="1387010" cy="1387010"/>
          </a:xfrm>
          <a:prstGeom prst="rect">
            <a:avLst/>
          </a:prstGeom>
        </p:spPr>
      </p:pic>
      <p:pic>
        <p:nvPicPr>
          <p:cNvPr id="7" name="Graphic 6" descr="User">
            <a:extLst>
              <a:ext uri="{FF2B5EF4-FFF2-40B4-BE49-F238E27FC236}">
                <a16:creationId xmlns:a16="http://schemas.microsoft.com/office/drawing/2014/main" id="{7FD907D3-2671-014D-B7FF-2573888396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476" y="4710068"/>
            <a:ext cx="914400" cy="914400"/>
          </a:xfrm>
          <a:prstGeom prst="rect">
            <a:avLst/>
          </a:prstGeom>
        </p:spPr>
      </p:pic>
      <p:sp>
        <p:nvSpPr>
          <p:cNvPr id="8" name="Rectangular Callout 7">
            <a:extLst>
              <a:ext uri="{FF2B5EF4-FFF2-40B4-BE49-F238E27FC236}">
                <a16:creationId xmlns:a16="http://schemas.microsoft.com/office/drawing/2014/main" id="{595348F8-25CB-2344-AFEF-D80147703EF6}"/>
              </a:ext>
            </a:extLst>
          </p:cNvPr>
          <p:cNvSpPr/>
          <p:nvPr/>
        </p:nvSpPr>
        <p:spPr>
          <a:xfrm>
            <a:off x="1470327" y="4153221"/>
            <a:ext cx="2754829" cy="882869"/>
          </a:xfrm>
          <a:prstGeom prst="wedgeRectCallout">
            <a:avLst>
              <a:gd name="adj1" fmla="val -62480"/>
              <a:gd name="adj2" fmla="val 4285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should be abstracted</a:t>
            </a:r>
          </a:p>
        </p:txBody>
      </p:sp>
      <p:sp>
        <p:nvSpPr>
          <p:cNvPr id="9" name="Rectangle 8">
            <a:extLst>
              <a:ext uri="{FF2B5EF4-FFF2-40B4-BE49-F238E27FC236}">
                <a16:creationId xmlns:a16="http://schemas.microsoft.com/office/drawing/2014/main" id="{90FCCE70-4920-274A-9728-65409A9EEB75}"/>
              </a:ext>
            </a:extLst>
          </p:cNvPr>
          <p:cNvSpPr/>
          <p:nvPr/>
        </p:nvSpPr>
        <p:spPr>
          <a:xfrm>
            <a:off x="4865727" y="4424139"/>
            <a:ext cx="11904407" cy="1200329"/>
          </a:xfrm>
          <a:prstGeom prst="rect">
            <a:avLst/>
          </a:prstGeom>
        </p:spPr>
        <p:txBody>
          <a:bodyPr wrap="square">
            <a:spAutoFit/>
          </a:bodyPr>
          <a:lstStyle/>
          <a:p>
            <a:r>
              <a:rPr lang="en-US" sz="2400" dirty="0">
                <a:solidFill>
                  <a:srgbClr val="0000FF"/>
                </a:solidFill>
                <a:latin typeface="Menlo" panose="020B0609030804020204" pitchFamily="49" charset="0"/>
              </a:rPr>
              <a:t>char</a:t>
            </a:r>
            <a:r>
              <a:rPr lang="en-US" sz="2400" dirty="0">
                <a:solidFill>
                  <a:srgbClr val="000000"/>
                </a:solidFill>
                <a:latin typeface="Menlo" panose="020B0609030804020204" pitchFamily="49" charset="0"/>
              </a:rPr>
              <a:t> *a = </a:t>
            </a:r>
            <a:r>
              <a:rPr lang="en-US" sz="2400" dirty="0">
                <a:solidFill>
                  <a:srgbClr val="795E26"/>
                </a:solidFill>
                <a:latin typeface="Menlo" panose="020B0609030804020204" pitchFamily="49" charset="0"/>
              </a:rPr>
              <a:t>malloc</a:t>
            </a:r>
            <a:r>
              <a:rPr lang="en-US" sz="2400" dirty="0">
                <a:solidFill>
                  <a:srgbClr val="000000"/>
                </a:solidFill>
                <a:latin typeface="Menlo" panose="020B0609030804020204" pitchFamily="49" charset="0"/>
              </a:rPr>
              <a:t>(</a:t>
            </a:r>
            <a:r>
              <a:rPr lang="en-US" sz="2400" dirty="0" err="1">
                <a:solidFill>
                  <a:srgbClr val="000000"/>
                </a:solidFill>
                <a:latin typeface="Menlo" panose="020B0609030804020204" pitchFamily="49" charset="0"/>
              </a:rPr>
              <a:t>a_len</a:t>
            </a:r>
            <a:r>
              <a:rPr lang="en-US" sz="2400" dirty="0">
                <a:solidFill>
                  <a:srgbClr val="000000"/>
                </a:solidFill>
                <a:latin typeface="Menlo" panose="020B0609030804020204" pitchFamily="49" charset="0"/>
              </a:rPr>
              <a:t>); </a:t>
            </a:r>
            <a:r>
              <a:rPr lang="en-US" sz="2400" dirty="0">
                <a:solidFill>
                  <a:srgbClr val="008000"/>
                </a:solidFill>
                <a:latin typeface="Menlo" panose="020B0609030804020204" pitchFamily="49" charset="0"/>
              </a:rPr>
              <a:t>// should be abstracted</a:t>
            </a:r>
            <a:endParaRPr lang="en-US" sz="2400" dirty="0">
              <a:solidFill>
                <a:srgbClr val="000000"/>
              </a:solidFill>
              <a:latin typeface="Menlo" panose="020B0609030804020204" pitchFamily="49" charset="0"/>
            </a:endParaRPr>
          </a:p>
          <a:p>
            <a:r>
              <a:rPr lang="en-US" sz="2400" dirty="0">
                <a:solidFill>
                  <a:srgbClr val="0000FF"/>
                </a:solidFill>
                <a:latin typeface="Menlo" panose="020B0609030804020204" pitchFamily="49" charset="0"/>
              </a:rPr>
              <a:t>char</a:t>
            </a:r>
            <a:r>
              <a:rPr lang="en-US" sz="2400" dirty="0">
                <a:solidFill>
                  <a:srgbClr val="000000"/>
                </a:solidFill>
                <a:latin typeface="Menlo" panose="020B0609030804020204" pitchFamily="49" charset="0"/>
              </a:rPr>
              <a:t> *b = </a:t>
            </a:r>
            <a:r>
              <a:rPr lang="en-US" sz="2400" dirty="0">
                <a:solidFill>
                  <a:srgbClr val="795E26"/>
                </a:solidFill>
                <a:latin typeface="Menlo" panose="020B0609030804020204" pitchFamily="49" charset="0"/>
              </a:rPr>
              <a:t>malloc</a:t>
            </a:r>
            <a:r>
              <a:rPr lang="en-US" sz="2400" dirty="0">
                <a:solidFill>
                  <a:srgbClr val="000000"/>
                </a:solidFill>
                <a:latin typeface="Menlo" panose="020B0609030804020204" pitchFamily="49" charset="0"/>
              </a:rPr>
              <a:t>(</a:t>
            </a:r>
            <a:r>
              <a:rPr lang="en-US" sz="2400" dirty="0" err="1">
                <a:solidFill>
                  <a:srgbClr val="000000"/>
                </a:solidFill>
                <a:latin typeface="Menlo" panose="020B0609030804020204" pitchFamily="49" charset="0"/>
              </a:rPr>
              <a:t>b_len</a:t>
            </a:r>
            <a:r>
              <a:rPr lang="en-US" sz="2400" dirty="0">
                <a:solidFill>
                  <a:srgbClr val="000000"/>
                </a:solidFill>
                <a:latin typeface="Menlo" panose="020B0609030804020204" pitchFamily="49" charset="0"/>
              </a:rPr>
              <a:t>); </a:t>
            </a:r>
            <a:r>
              <a:rPr lang="en-US" sz="2400" dirty="0">
                <a:solidFill>
                  <a:srgbClr val="008000"/>
                </a:solidFill>
                <a:latin typeface="Menlo" panose="020B0609030804020204" pitchFamily="49" charset="0"/>
              </a:rPr>
              <a:t>// shouldn't be abstracted</a:t>
            </a:r>
            <a:endParaRPr lang="en-US" sz="2400" dirty="0">
              <a:solidFill>
                <a:srgbClr val="000000"/>
              </a:solidFill>
              <a:latin typeface="Menlo" panose="020B0609030804020204" pitchFamily="49" charset="0"/>
            </a:endParaRPr>
          </a:p>
          <a:p>
            <a:r>
              <a:rPr lang="en-US" sz="2400" dirty="0">
                <a:solidFill>
                  <a:srgbClr val="0000FF"/>
                </a:solidFill>
                <a:latin typeface="Menlo" panose="020B0609030804020204" pitchFamily="49" charset="0"/>
              </a:rPr>
              <a:t>char</a:t>
            </a:r>
            <a:r>
              <a:rPr lang="en-US" sz="2400" dirty="0">
                <a:solidFill>
                  <a:srgbClr val="000000"/>
                </a:solidFill>
                <a:latin typeface="Menlo" panose="020B0609030804020204" pitchFamily="49" charset="0"/>
              </a:rPr>
              <a:t> *c = </a:t>
            </a:r>
            <a:r>
              <a:rPr lang="en-US" sz="2400" dirty="0" err="1">
                <a:solidFill>
                  <a:srgbClr val="795E26"/>
                </a:solidFill>
                <a:latin typeface="Menlo" panose="020B0609030804020204" pitchFamily="49" charset="0"/>
              </a:rPr>
              <a:t>nondet</a:t>
            </a:r>
            <a:r>
              <a:rPr lang="en-US" sz="2400" dirty="0">
                <a:solidFill>
                  <a:srgbClr val="000000"/>
                </a:solidFill>
                <a:latin typeface="Menlo" panose="020B0609030804020204" pitchFamily="49" charset="0"/>
              </a:rPr>
              <a:t>() ? a : b;</a:t>
            </a:r>
            <a:endParaRPr lang="en-US" sz="2400" b="0" dirty="0">
              <a:solidFill>
                <a:srgbClr val="000000"/>
              </a:solidFill>
              <a:effectLst/>
              <a:latin typeface="Menlo" panose="020B0609030804020204" pitchFamily="49" charset="0"/>
            </a:endParaRPr>
          </a:p>
        </p:txBody>
      </p:sp>
      <p:pic>
        <p:nvPicPr>
          <p:cNvPr id="12" name="Graphic 11" descr="Monitor">
            <a:extLst>
              <a:ext uri="{FF2B5EF4-FFF2-40B4-BE49-F238E27FC236}">
                <a16:creationId xmlns:a16="http://schemas.microsoft.com/office/drawing/2014/main" id="{4522225C-DFBE-E649-8F75-3F3719E041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3945" y="6343651"/>
            <a:ext cx="914400" cy="914400"/>
          </a:xfrm>
          <a:prstGeom prst="rect">
            <a:avLst/>
          </a:prstGeom>
        </p:spPr>
      </p:pic>
      <p:sp>
        <p:nvSpPr>
          <p:cNvPr id="14" name="Rectangular Callout 13">
            <a:extLst>
              <a:ext uri="{FF2B5EF4-FFF2-40B4-BE49-F238E27FC236}">
                <a16:creationId xmlns:a16="http://schemas.microsoft.com/office/drawing/2014/main" id="{758B1182-9668-684C-A0C4-1737E7F0E3A7}"/>
              </a:ext>
            </a:extLst>
          </p:cNvPr>
          <p:cNvSpPr/>
          <p:nvPr/>
        </p:nvSpPr>
        <p:spPr>
          <a:xfrm>
            <a:off x="1470327" y="5725146"/>
            <a:ext cx="3779590" cy="882869"/>
          </a:xfrm>
          <a:prstGeom prst="wedgeRectCallout">
            <a:avLst>
              <a:gd name="adj1" fmla="val -56757"/>
              <a:gd name="adj2" fmla="val 375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D66A7A51-99FD-944F-8CD8-9CA93CAFEDFB}"/>
              </a:ext>
            </a:extLst>
          </p:cNvPr>
          <p:cNvSpPr/>
          <p:nvPr/>
        </p:nvSpPr>
        <p:spPr>
          <a:xfrm>
            <a:off x="6684579" y="5171090"/>
            <a:ext cx="3531476" cy="55405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1F35861-C752-FD41-BC06-A0F88AD604A6}"/>
              </a:ext>
            </a:extLst>
          </p:cNvPr>
          <p:cNvSpPr txBox="1"/>
          <p:nvPr/>
        </p:nvSpPr>
        <p:spPr>
          <a:xfrm>
            <a:off x="6379189" y="5799327"/>
            <a:ext cx="8004807" cy="538609"/>
          </a:xfrm>
          <a:prstGeom prst="rect">
            <a:avLst/>
          </a:prstGeom>
          <a:noFill/>
        </p:spPr>
        <p:txBody>
          <a:bodyPr wrap="square" rtlCol="0">
            <a:spAutoFit/>
          </a:bodyPr>
          <a:lstStyle/>
          <a:p>
            <a:pPr algn="l"/>
            <a:r>
              <a:rPr lang="en-US" sz="29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Behaviors undefined in our ad-hoc rules</a:t>
            </a:r>
          </a:p>
        </p:txBody>
      </p:sp>
      <p:sp>
        <p:nvSpPr>
          <p:cNvPr id="18" name="TextBox 17">
            <a:extLst>
              <a:ext uri="{FF2B5EF4-FFF2-40B4-BE49-F238E27FC236}">
                <a16:creationId xmlns:a16="http://schemas.microsoft.com/office/drawing/2014/main" id="{F9B968BB-9365-ED47-A805-355ED811F762}"/>
              </a:ext>
            </a:extLst>
          </p:cNvPr>
          <p:cNvSpPr txBox="1"/>
          <p:nvPr/>
        </p:nvSpPr>
        <p:spPr>
          <a:xfrm>
            <a:off x="7748289" y="6673276"/>
            <a:ext cx="8004807" cy="584775"/>
          </a:xfrm>
          <a:prstGeom prst="rect">
            <a:avLst/>
          </a:prstGeom>
          <a:noFill/>
        </p:spPr>
        <p:txBody>
          <a:bodyPr wrap="square" rtlCol="0">
            <a:spAutoFit/>
          </a:bodyPr>
          <a:lstStyle/>
          <a:p>
            <a:pPr algn="l"/>
            <a:r>
              <a:rPr lang="en-US" sz="3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This was not general!</a:t>
            </a:r>
          </a:p>
        </p:txBody>
      </p:sp>
      <p:sp>
        <p:nvSpPr>
          <p:cNvPr id="10" name="Slide Number Placeholder 9">
            <a:extLst>
              <a:ext uri="{FF2B5EF4-FFF2-40B4-BE49-F238E27FC236}">
                <a16:creationId xmlns:a16="http://schemas.microsoft.com/office/drawing/2014/main" id="{73B49E62-3F59-E242-B92F-0E96C5485328}"/>
              </a:ext>
            </a:extLst>
          </p:cNvPr>
          <p:cNvSpPr>
            <a:spLocks noGrp="1"/>
          </p:cNvSpPr>
          <p:nvPr>
            <p:ph type="sldNum" sz="quarter" idx="11"/>
          </p:nvPr>
        </p:nvSpPr>
        <p:spPr/>
        <p:txBody>
          <a:bodyPr/>
          <a:lstStyle/>
          <a:p>
            <a:fld id="{86996F19-3FA7-3441-9750-1B9463D7BCAE}" type="slidenum">
              <a:rPr lang="en-US" smtClean="0"/>
              <a:pPr/>
              <a:t>18</a:t>
            </a:fld>
            <a:endParaRPr lang="en-US"/>
          </a:p>
        </p:txBody>
      </p:sp>
    </p:spTree>
    <p:extLst>
      <p:ext uri="{BB962C8B-B14F-4D97-AF65-F5344CB8AC3E}">
        <p14:creationId xmlns:p14="http://schemas.microsoft.com/office/powerpoint/2010/main" val="1605644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FB9D62CE-51C9-A94A-8A6C-7C99AD7F1DF3}"/>
              </a:ext>
            </a:extLst>
          </p:cNvPr>
          <p:cNvSpPr/>
          <p:nvPr/>
        </p:nvSpPr>
        <p:spPr>
          <a:xfrm>
            <a:off x="8339959" y="1275565"/>
            <a:ext cx="5108028" cy="5472436"/>
          </a:xfrm>
          <a:prstGeom prst="roundRect">
            <a:avLst>
              <a:gd name="adj" fmla="val 954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Is it general?</a:t>
            </a:r>
          </a:p>
        </p:txBody>
      </p:sp>
      <p:sp>
        <p:nvSpPr>
          <p:cNvPr id="4" name="Rounded Rectangle 3">
            <a:extLst>
              <a:ext uri="{FF2B5EF4-FFF2-40B4-BE49-F238E27FC236}">
                <a16:creationId xmlns:a16="http://schemas.microsoft.com/office/drawing/2014/main" id="{5A08FEA0-A58A-5E48-94D8-36C390C77740}"/>
              </a:ext>
            </a:extLst>
          </p:cNvPr>
          <p:cNvSpPr/>
          <p:nvPr/>
        </p:nvSpPr>
        <p:spPr>
          <a:xfrm>
            <a:off x="1182412" y="1275565"/>
            <a:ext cx="5108028" cy="5472436"/>
          </a:xfrm>
          <a:prstGeom prst="roundRect">
            <a:avLst>
              <a:gd name="adj" fmla="val 954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Picture 2">
            <a:extLst>
              <a:ext uri="{FF2B5EF4-FFF2-40B4-BE49-F238E27FC236}">
                <a16:creationId xmlns:a16="http://schemas.microsoft.com/office/drawing/2014/main" id="{D0BA988F-6C72-804C-BD81-2EC624A46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290" y="1732728"/>
            <a:ext cx="3674715" cy="34413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7F650E-8687-5D47-A14A-8A6E8AD2C9A8}"/>
              </a:ext>
            </a:extLst>
          </p:cNvPr>
          <p:cNvSpPr txBox="1"/>
          <p:nvPr/>
        </p:nvSpPr>
        <p:spPr>
          <a:xfrm>
            <a:off x="1182413" y="5423039"/>
            <a:ext cx="5108028" cy="1200329"/>
          </a:xfrm>
          <a:prstGeom prst="rect">
            <a:avLst/>
          </a:prstGeom>
          <a:noFill/>
        </p:spPr>
        <p:txBody>
          <a:bodyPr wrap="square" rtlCol="0">
            <a:spAutoFit/>
          </a:bodyPr>
          <a:lstStyle/>
          <a:p>
            <a:pPr algn="ctr"/>
            <a:r>
              <a:rPr lang="en-US" sz="2400" dirty="0">
                <a:solidFill>
                  <a:schemeClr val="bg1"/>
                </a:solidFill>
              </a:rPr>
              <a:t>Identify (arrays/indices) that should be abstracted statically</a:t>
            </a:r>
          </a:p>
          <a:p>
            <a:pPr algn="ctr"/>
            <a:r>
              <a:rPr lang="en-US" sz="2400" b="1" dirty="0">
                <a:solidFill>
                  <a:schemeClr val="bg1"/>
                </a:solidFill>
              </a:rPr>
              <a:t>(name-based)</a:t>
            </a:r>
          </a:p>
        </p:txBody>
      </p:sp>
      <p:pic>
        <p:nvPicPr>
          <p:cNvPr id="7" name="Graphic 6" descr="Magnifying glass">
            <a:extLst>
              <a:ext uri="{FF2B5EF4-FFF2-40B4-BE49-F238E27FC236}">
                <a16:creationId xmlns:a16="http://schemas.microsoft.com/office/drawing/2014/main" id="{8EA75F19-7FC5-3642-AFAE-3D429EB2C7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397" y="3131093"/>
            <a:ext cx="1947911" cy="1947911"/>
          </a:xfrm>
          <a:prstGeom prst="rect">
            <a:avLst/>
          </a:prstGeom>
        </p:spPr>
      </p:pic>
      <p:sp>
        <p:nvSpPr>
          <p:cNvPr id="9" name="TextBox 8">
            <a:extLst>
              <a:ext uri="{FF2B5EF4-FFF2-40B4-BE49-F238E27FC236}">
                <a16:creationId xmlns:a16="http://schemas.microsoft.com/office/drawing/2014/main" id="{4A8C0A93-0D35-844C-AFAE-E99E4C0795D8}"/>
              </a:ext>
            </a:extLst>
          </p:cNvPr>
          <p:cNvSpPr txBox="1"/>
          <p:nvPr/>
        </p:nvSpPr>
        <p:spPr>
          <a:xfrm>
            <a:off x="8339955" y="5750487"/>
            <a:ext cx="5108027" cy="830997"/>
          </a:xfrm>
          <a:prstGeom prst="rect">
            <a:avLst/>
          </a:prstGeom>
          <a:noFill/>
        </p:spPr>
        <p:txBody>
          <a:bodyPr wrap="square" rtlCol="0">
            <a:spAutoFit/>
          </a:bodyPr>
          <a:lstStyle/>
          <a:p>
            <a:pPr algn="ctr"/>
            <a:r>
              <a:rPr lang="en-US" sz="2400" dirty="0">
                <a:solidFill>
                  <a:schemeClr val="bg1"/>
                </a:solidFill>
              </a:rPr>
              <a:t>Handle abstraction at a lower layer</a:t>
            </a:r>
          </a:p>
          <a:p>
            <a:pPr algn="ctr"/>
            <a:r>
              <a:rPr lang="en-US" sz="2400" b="1" dirty="0">
                <a:solidFill>
                  <a:schemeClr val="bg1"/>
                </a:solidFill>
              </a:rPr>
              <a:t>(address-based)</a:t>
            </a:r>
          </a:p>
        </p:txBody>
      </p:sp>
      <p:sp>
        <p:nvSpPr>
          <p:cNvPr id="10" name="Rectangle 9">
            <a:extLst>
              <a:ext uri="{FF2B5EF4-FFF2-40B4-BE49-F238E27FC236}">
                <a16:creationId xmlns:a16="http://schemas.microsoft.com/office/drawing/2014/main" id="{307A489E-C602-244C-A4FD-DB614EC9459A}"/>
              </a:ext>
            </a:extLst>
          </p:cNvPr>
          <p:cNvSpPr/>
          <p:nvPr/>
        </p:nvSpPr>
        <p:spPr>
          <a:xfrm>
            <a:off x="8762543" y="1749629"/>
            <a:ext cx="1969214" cy="36319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Memory</a:t>
            </a:r>
          </a:p>
        </p:txBody>
      </p:sp>
      <p:sp>
        <p:nvSpPr>
          <p:cNvPr id="11" name="Rectangle 10">
            <a:extLst>
              <a:ext uri="{FF2B5EF4-FFF2-40B4-BE49-F238E27FC236}">
                <a16:creationId xmlns:a16="http://schemas.microsoft.com/office/drawing/2014/main" id="{01BF83AA-6154-A14F-97ED-9FA80DE5A8EE}"/>
              </a:ext>
            </a:extLst>
          </p:cNvPr>
          <p:cNvSpPr/>
          <p:nvPr/>
        </p:nvSpPr>
        <p:spPr>
          <a:xfrm>
            <a:off x="8762542" y="2268958"/>
            <a:ext cx="1941809" cy="273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1892EB64-E64F-5640-8BEC-7D563B41F955}"/>
              </a:ext>
            </a:extLst>
          </p:cNvPr>
          <p:cNvSpPr/>
          <p:nvPr/>
        </p:nvSpPr>
        <p:spPr>
          <a:xfrm>
            <a:off x="8762542" y="2913034"/>
            <a:ext cx="1941793" cy="3642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CAADD556-AF34-C949-A17D-707B4B25A6E8}"/>
              </a:ext>
            </a:extLst>
          </p:cNvPr>
          <p:cNvSpPr/>
          <p:nvPr/>
        </p:nvSpPr>
        <p:spPr>
          <a:xfrm>
            <a:off x="8762543" y="4816056"/>
            <a:ext cx="1941792" cy="2432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4" name="Straight Connector 13">
            <a:extLst>
              <a:ext uri="{FF2B5EF4-FFF2-40B4-BE49-F238E27FC236}">
                <a16:creationId xmlns:a16="http://schemas.microsoft.com/office/drawing/2014/main" id="{1AAAC967-C35C-7049-AAB3-94CFCFCCD3B8}"/>
              </a:ext>
            </a:extLst>
          </p:cNvPr>
          <p:cNvCxnSpPr>
            <a:cxnSpLocks/>
          </p:cNvCxnSpPr>
          <p:nvPr/>
        </p:nvCxnSpPr>
        <p:spPr>
          <a:xfrm>
            <a:off x="10767185" y="2478702"/>
            <a:ext cx="339047"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A9AE2CE-CEDD-5645-B2D6-E584652D669C}"/>
              </a:ext>
            </a:extLst>
          </p:cNvPr>
          <p:cNvCxnSpPr>
            <a:cxnSpLocks/>
          </p:cNvCxnSpPr>
          <p:nvPr/>
        </p:nvCxnSpPr>
        <p:spPr>
          <a:xfrm>
            <a:off x="11106232" y="2478702"/>
            <a:ext cx="0" cy="245590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8125A3-56AC-B646-9932-B725849FFAC2}"/>
              </a:ext>
            </a:extLst>
          </p:cNvPr>
          <p:cNvCxnSpPr>
            <a:cxnSpLocks/>
          </p:cNvCxnSpPr>
          <p:nvPr/>
        </p:nvCxnSpPr>
        <p:spPr>
          <a:xfrm>
            <a:off x="10767185" y="4934611"/>
            <a:ext cx="327415"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2CD296-DF3A-6E4C-B0B1-D73FF84F72EB}"/>
              </a:ext>
            </a:extLst>
          </p:cNvPr>
          <p:cNvCxnSpPr>
            <a:cxnSpLocks/>
          </p:cNvCxnSpPr>
          <p:nvPr/>
        </p:nvCxnSpPr>
        <p:spPr>
          <a:xfrm>
            <a:off x="10767185" y="3002684"/>
            <a:ext cx="339047"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45F6A9-E482-6044-A8F5-3743C9AFC1FC}"/>
              </a:ext>
            </a:extLst>
          </p:cNvPr>
          <p:cNvCxnSpPr>
            <a:cxnSpLocks/>
          </p:cNvCxnSpPr>
          <p:nvPr/>
        </p:nvCxnSpPr>
        <p:spPr>
          <a:xfrm>
            <a:off x="11106232" y="3308572"/>
            <a:ext cx="260279"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B4F2FE-05E2-E044-B501-E1E5DC02EF80}"/>
              </a:ext>
            </a:extLst>
          </p:cNvPr>
          <p:cNvSpPr txBox="1"/>
          <p:nvPr/>
        </p:nvSpPr>
        <p:spPr>
          <a:xfrm>
            <a:off x="11286752" y="3073198"/>
            <a:ext cx="1969214" cy="1384995"/>
          </a:xfrm>
          <a:prstGeom prst="rect">
            <a:avLst/>
          </a:prstGeom>
          <a:noFill/>
        </p:spPr>
        <p:txBody>
          <a:bodyPr wrap="square" rtlCol="0">
            <a:spAutoFit/>
          </a:bodyPr>
          <a:lstStyle/>
          <a:p>
            <a:r>
              <a:rPr lang="en-US" sz="2800" dirty="0">
                <a:solidFill>
                  <a:schemeClr val="bg1"/>
                </a:solidFill>
              </a:rPr>
              <a:t>Abstracted memory objects</a:t>
            </a:r>
          </a:p>
        </p:txBody>
      </p:sp>
      <p:sp>
        <p:nvSpPr>
          <p:cNvPr id="20" name="Chevron 19">
            <a:extLst>
              <a:ext uri="{FF2B5EF4-FFF2-40B4-BE49-F238E27FC236}">
                <a16:creationId xmlns:a16="http://schemas.microsoft.com/office/drawing/2014/main" id="{6DED2A08-90A0-4C49-AF88-2E7805E45B78}"/>
              </a:ext>
            </a:extLst>
          </p:cNvPr>
          <p:cNvSpPr/>
          <p:nvPr/>
        </p:nvSpPr>
        <p:spPr>
          <a:xfrm>
            <a:off x="6455192" y="3622576"/>
            <a:ext cx="1746607" cy="835617"/>
          </a:xfrm>
          <a:prstGeom prst="chevron">
            <a:avLst>
              <a:gd name="adj" fmla="val 299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TextBox 20">
            <a:extLst>
              <a:ext uri="{FF2B5EF4-FFF2-40B4-BE49-F238E27FC236}">
                <a16:creationId xmlns:a16="http://schemas.microsoft.com/office/drawing/2014/main" id="{15ABFC69-B829-844C-B2D5-A7B971052784}"/>
              </a:ext>
            </a:extLst>
          </p:cNvPr>
          <p:cNvSpPr txBox="1"/>
          <p:nvPr/>
        </p:nvSpPr>
        <p:spPr>
          <a:xfrm>
            <a:off x="1861398" y="6806995"/>
            <a:ext cx="3750055" cy="523220"/>
          </a:xfrm>
          <a:prstGeom prst="rect">
            <a:avLst/>
          </a:prstGeom>
          <a:noFill/>
        </p:spPr>
        <p:txBody>
          <a:bodyPr wrap="square" rtlCol="0">
            <a:spAutoFit/>
          </a:bodyPr>
          <a:lstStyle/>
          <a:p>
            <a:r>
              <a:rPr lang="en-US" sz="2800" dirty="0">
                <a:solidFill>
                  <a:schemeClr val="bg1"/>
                </a:solidFill>
              </a:rPr>
              <a:t>2020 implementation</a:t>
            </a:r>
          </a:p>
        </p:txBody>
      </p:sp>
      <p:sp>
        <p:nvSpPr>
          <p:cNvPr id="22" name="TextBox 21">
            <a:extLst>
              <a:ext uri="{FF2B5EF4-FFF2-40B4-BE49-F238E27FC236}">
                <a16:creationId xmlns:a16="http://schemas.microsoft.com/office/drawing/2014/main" id="{F331E994-C3FB-2D4E-B3E7-50C064060BB4}"/>
              </a:ext>
            </a:extLst>
          </p:cNvPr>
          <p:cNvSpPr txBox="1"/>
          <p:nvPr/>
        </p:nvSpPr>
        <p:spPr>
          <a:xfrm>
            <a:off x="8938425" y="6806995"/>
            <a:ext cx="3984934" cy="523220"/>
          </a:xfrm>
          <a:prstGeom prst="rect">
            <a:avLst/>
          </a:prstGeom>
          <a:noFill/>
        </p:spPr>
        <p:txBody>
          <a:bodyPr wrap="square" rtlCol="0">
            <a:spAutoFit/>
          </a:bodyPr>
          <a:lstStyle/>
          <a:p>
            <a:r>
              <a:rPr lang="en-US" sz="2800" dirty="0">
                <a:solidFill>
                  <a:schemeClr val="bg1"/>
                </a:solidFill>
              </a:rPr>
              <a:t>2021 implementation</a:t>
            </a:r>
          </a:p>
        </p:txBody>
      </p:sp>
      <p:sp>
        <p:nvSpPr>
          <p:cNvPr id="3" name="Slide Number Placeholder 2">
            <a:extLst>
              <a:ext uri="{FF2B5EF4-FFF2-40B4-BE49-F238E27FC236}">
                <a16:creationId xmlns:a16="http://schemas.microsoft.com/office/drawing/2014/main" id="{C99D2847-A1ED-C645-AFB3-C158675B2AFE}"/>
              </a:ext>
            </a:extLst>
          </p:cNvPr>
          <p:cNvSpPr>
            <a:spLocks noGrp="1"/>
          </p:cNvSpPr>
          <p:nvPr>
            <p:ph type="sldNum" sz="quarter" idx="11"/>
          </p:nvPr>
        </p:nvSpPr>
        <p:spPr/>
        <p:txBody>
          <a:bodyPr/>
          <a:lstStyle/>
          <a:p>
            <a:fld id="{86996F19-3FA7-3441-9750-1B9463D7BCAE}" type="slidenum">
              <a:rPr lang="en-US" smtClean="0"/>
              <a:pPr/>
              <a:t>19</a:t>
            </a:fld>
            <a:endParaRPr lang="en-US"/>
          </a:p>
        </p:txBody>
      </p:sp>
    </p:spTree>
    <p:extLst>
      <p:ext uri="{BB962C8B-B14F-4D97-AF65-F5344CB8AC3E}">
        <p14:creationId xmlns:p14="http://schemas.microsoft.com/office/powerpoint/2010/main" val="2109631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2657-EA51-244B-B6A5-FD4D9A8BC169}"/>
              </a:ext>
            </a:extLst>
          </p:cNvPr>
          <p:cNvSpPr>
            <a:spLocks noGrp="1"/>
          </p:cNvSpPr>
          <p:nvPr>
            <p:ph type="title"/>
          </p:nvPr>
        </p:nvSpPr>
        <p:spPr/>
        <p:txBody>
          <a:bodyPr/>
          <a:lstStyle/>
          <a:p>
            <a:r>
              <a:rPr lang="en-US" dirty="0"/>
              <a:t>In short…</a:t>
            </a:r>
          </a:p>
        </p:txBody>
      </p:sp>
      <p:sp>
        <p:nvSpPr>
          <p:cNvPr id="3" name="Text Placeholder 2">
            <a:extLst>
              <a:ext uri="{FF2B5EF4-FFF2-40B4-BE49-F238E27FC236}">
                <a16:creationId xmlns:a16="http://schemas.microsoft.com/office/drawing/2014/main" id="{2E6B3114-A20C-5647-BD59-AAE28C52470F}"/>
              </a:ext>
            </a:extLst>
          </p:cNvPr>
          <p:cNvSpPr>
            <a:spLocks noGrp="1"/>
          </p:cNvSpPr>
          <p:nvPr>
            <p:ph type="body" sz="quarter" idx="10"/>
          </p:nvPr>
        </p:nvSpPr>
        <p:spPr/>
        <p:txBody>
          <a:bodyPr/>
          <a:lstStyle/>
          <a:p>
            <a:r>
              <a:rPr lang="en-US" dirty="0"/>
              <a:t>Goal: </a:t>
            </a:r>
            <a:r>
              <a:rPr lang="en-US" b="1" dirty="0"/>
              <a:t>Unbounded proofs</a:t>
            </a:r>
          </a:p>
          <a:p>
            <a:r>
              <a:rPr lang="en-US" dirty="0"/>
              <a:t>CBMC does not support it “out of the box”.</a:t>
            </a:r>
          </a:p>
          <a:p>
            <a:endParaRPr lang="en-US" dirty="0"/>
          </a:p>
          <a:p>
            <a:endParaRPr lang="en-US" dirty="0"/>
          </a:p>
          <a:p>
            <a:r>
              <a:rPr lang="en-US" dirty="0"/>
              <a:t>During my internship:</a:t>
            </a:r>
          </a:p>
          <a:p>
            <a:r>
              <a:rPr lang="en-US" dirty="0"/>
              <a:t>Replication Reducing Abstraction (RRA):</a:t>
            </a:r>
          </a:p>
          <a:p>
            <a:pPr marL="457200" indent="-457200">
              <a:buFont typeface="Arial" panose="020B0604020202020204" pitchFamily="34" charset="0"/>
              <a:buChar char="•"/>
            </a:pPr>
            <a:r>
              <a:rPr lang="en-US" sz="2400" dirty="0"/>
              <a:t>Proves programs </a:t>
            </a:r>
            <a:r>
              <a:rPr lang="en-US" sz="2400" b="1" dirty="0"/>
              <a:t>unboundedly</a:t>
            </a:r>
            <a:r>
              <a:rPr lang="en-US" sz="2400" dirty="0"/>
              <a:t> with CBMC</a:t>
            </a:r>
          </a:p>
          <a:p>
            <a:pPr marL="457200" indent="-457200">
              <a:buFont typeface="Arial" panose="020B0604020202020204" pitchFamily="34" charset="0"/>
              <a:buChar char="•"/>
            </a:pPr>
            <a:r>
              <a:rPr lang="en-US" sz="2400" dirty="0"/>
              <a:t>Handles </a:t>
            </a:r>
            <a:r>
              <a:rPr lang="en-US" sz="2400" b="1" dirty="0"/>
              <a:t>loops over arrays</a:t>
            </a:r>
          </a:p>
          <a:p>
            <a:pPr marL="457200" indent="-457200">
              <a:buFont typeface="Arial" panose="020B0604020202020204" pitchFamily="34" charset="0"/>
              <a:buChar char="•"/>
            </a:pPr>
            <a:r>
              <a:rPr lang="en-US" sz="2400" b="1" dirty="0"/>
              <a:t>Automated</a:t>
            </a:r>
            <a:r>
              <a:rPr lang="en-US" sz="2400" dirty="0"/>
              <a:t>: no code contracts</a:t>
            </a:r>
          </a:p>
          <a:p>
            <a:pPr marL="457200" indent="-457200">
              <a:buFont typeface="Arial" panose="020B0604020202020204" pitchFamily="34" charset="0"/>
              <a:buChar char="•"/>
            </a:pPr>
            <a:r>
              <a:rPr lang="en-US" sz="2400" dirty="0"/>
              <a:t>Proved to be </a:t>
            </a:r>
            <a:r>
              <a:rPr lang="en-US" sz="2400" b="1" dirty="0"/>
              <a:t>sound</a:t>
            </a:r>
            <a:r>
              <a:rPr lang="en-US" sz="2400" dirty="0"/>
              <a:t>!</a:t>
            </a:r>
            <a:endParaRPr lang="en-US" dirty="0"/>
          </a:p>
        </p:txBody>
      </p:sp>
      <p:sp>
        <p:nvSpPr>
          <p:cNvPr id="4" name="Slide Number Placeholder 3">
            <a:extLst>
              <a:ext uri="{FF2B5EF4-FFF2-40B4-BE49-F238E27FC236}">
                <a16:creationId xmlns:a16="http://schemas.microsoft.com/office/drawing/2014/main" id="{1274453A-9782-DF40-B119-79BD4B336153}"/>
              </a:ext>
            </a:extLst>
          </p:cNvPr>
          <p:cNvSpPr>
            <a:spLocks noGrp="1"/>
          </p:cNvSpPr>
          <p:nvPr>
            <p:ph type="sldNum" sz="quarter" idx="11"/>
          </p:nvPr>
        </p:nvSpPr>
        <p:spPr/>
        <p:txBody>
          <a:bodyPr/>
          <a:lstStyle/>
          <a:p>
            <a:fld id="{86996F19-3FA7-3441-9750-1B9463D7BCAE}" type="slidenum">
              <a:rPr lang="en-US" smtClean="0"/>
              <a:pPr/>
              <a:t>2</a:t>
            </a:fld>
            <a:endParaRPr lang="en-US"/>
          </a:p>
        </p:txBody>
      </p:sp>
    </p:spTree>
    <p:extLst>
      <p:ext uri="{BB962C8B-B14F-4D97-AF65-F5344CB8AC3E}">
        <p14:creationId xmlns:p14="http://schemas.microsoft.com/office/powerpoint/2010/main" val="113837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Is it general?</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6791106" y="2396368"/>
            <a:ext cx="6719940" cy="4628897"/>
          </a:xfrm>
        </p:spPr>
        <p:txBody>
          <a:bodyPr/>
          <a:lstStyle/>
          <a:p>
            <a:pPr marL="457200" indent="-457200">
              <a:buFont typeface="Arial" panose="020B0604020202020204" pitchFamily="34" charset="0"/>
              <a:buChar char="•"/>
            </a:pPr>
            <a:r>
              <a:rPr lang="en-US" strike="sngStrike" dirty="0"/>
              <a:t>Statically determine which variables are for abstracted arrays</a:t>
            </a:r>
          </a:p>
          <a:p>
            <a:pPr marL="457200" indent="-457200">
              <a:buFont typeface="Arial" panose="020B0604020202020204" pitchFamily="34" charset="0"/>
              <a:buChar char="•"/>
            </a:pPr>
            <a:r>
              <a:rPr lang="en-US" b="1" dirty="0"/>
              <a:t>Dynamically</a:t>
            </a:r>
            <a:r>
              <a:rPr lang="en-US" dirty="0"/>
              <a:t> track all abstracted memory objects</a:t>
            </a:r>
          </a:p>
          <a:p>
            <a:pPr marL="457200" indent="-457200">
              <a:buFont typeface="Arial" panose="020B0604020202020204" pitchFamily="34" charset="0"/>
              <a:buChar char="•"/>
            </a:pPr>
            <a:r>
              <a:rPr lang="en-US" dirty="0"/>
              <a:t>Only need to re-write low-level memory accesses:</a:t>
            </a:r>
          </a:p>
          <a:p>
            <a:pPr marL="1645920" lvl="1">
              <a:buFont typeface="Arial" panose="020B0604020202020204" pitchFamily="34" charset="0"/>
              <a:buChar char="•"/>
            </a:pPr>
            <a:r>
              <a:rPr lang="en-US" sz="2400" dirty="0"/>
              <a:t>*exp</a:t>
            </a:r>
          </a:p>
          <a:p>
            <a:pPr marL="457200" indent="-457200">
              <a:buFont typeface="Arial" panose="020B0604020202020204" pitchFamily="34" charset="0"/>
              <a:buChar char="•"/>
            </a:pPr>
            <a:r>
              <a:rPr lang="en-US" dirty="0"/>
              <a:t>Quite general, but still not universal</a:t>
            </a:r>
          </a:p>
          <a:p>
            <a:pPr marL="1645920" lvl="1">
              <a:buFont typeface="Arial" panose="020B0604020202020204" pitchFamily="34" charset="0"/>
              <a:buChar char="•"/>
            </a:pPr>
            <a:r>
              <a:rPr lang="en-US" sz="2400" dirty="0"/>
              <a:t>E.g. Loop dependences not supported</a:t>
            </a:r>
            <a:endParaRPr lang="en-US" dirty="0"/>
          </a:p>
          <a:p>
            <a:pPr marL="1645920" lvl="1">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F44F3EA9-55BF-4C4E-9361-D68299F45313}"/>
              </a:ext>
            </a:extLst>
          </p:cNvPr>
          <p:cNvSpPr/>
          <p:nvPr/>
        </p:nvSpPr>
        <p:spPr>
          <a:xfrm>
            <a:off x="1623597" y="2285662"/>
            <a:ext cx="1969214" cy="36319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Memory</a:t>
            </a:r>
          </a:p>
        </p:txBody>
      </p:sp>
      <p:sp>
        <p:nvSpPr>
          <p:cNvPr id="5" name="Rectangle 4">
            <a:extLst>
              <a:ext uri="{FF2B5EF4-FFF2-40B4-BE49-F238E27FC236}">
                <a16:creationId xmlns:a16="http://schemas.microsoft.com/office/drawing/2014/main" id="{5CE6FB09-8586-6246-81D9-8CEFE30A2505}"/>
              </a:ext>
            </a:extLst>
          </p:cNvPr>
          <p:cNvSpPr/>
          <p:nvPr/>
        </p:nvSpPr>
        <p:spPr>
          <a:xfrm>
            <a:off x="1623596" y="2804991"/>
            <a:ext cx="1941809" cy="273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a:extLst>
              <a:ext uri="{FF2B5EF4-FFF2-40B4-BE49-F238E27FC236}">
                <a16:creationId xmlns:a16="http://schemas.microsoft.com/office/drawing/2014/main" id="{292137D7-647F-494C-B49C-A11282C7D981}"/>
              </a:ext>
            </a:extLst>
          </p:cNvPr>
          <p:cNvSpPr/>
          <p:nvPr/>
        </p:nvSpPr>
        <p:spPr>
          <a:xfrm>
            <a:off x="1623596" y="3449067"/>
            <a:ext cx="1941793" cy="3642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a16="http://schemas.microsoft.com/office/drawing/2014/main" id="{78595894-0726-8347-BA72-9BFFD0A27C8A}"/>
              </a:ext>
            </a:extLst>
          </p:cNvPr>
          <p:cNvSpPr/>
          <p:nvPr/>
        </p:nvSpPr>
        <p:spPr>
          <a:xfrm>
            <a:off x="1623597" y="5352089"/>
            <a:ext cx="1941792" cy="2432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 name="Straight Connector 7">
            <a:extLst>
              <a:ext uri="{FF2B5EF4-FFF2-40B4-BE49-F238E27FC236}">
                <a16:creationId xmlns:a16="http://schemas.microsoft.com/office/drawing/2014/main" id="{9F47BDC5-D841-084B-8C84-4EF2B5295C0C}"/>
              </a:ext>
            </a:extLst>
          </p:cNvPr>
          <p:cNvCxnSpPr>
            <a:cxnSpLocks/>
          </p:cNvCxnSpPr>
          <p:nvPr/>
        </p:nvCxnSpPr>
        <p:spPr>
          <a:xfrm>
            <a:off x="3628239" y="3014735"/>
            <a:ext cx="339047"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B139FA-71A6-7F4D-B0FF-E09841B42121}"/>
              </a:ext>
            </a:extLst>
          </p:cNvPr>
          <p:cNvCxnSpPr>
            <a:cxnSpLocks/>
          </p:cNvCxnSpPr>
          <p:nvPr/>
        </p:nvCxnSpPr>
        <p:spPr>
          <a:xfrm>
            <a:off x="3967286" y="3014735"/>
            <a:ext cx="0" cy="245590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FD9532-5D04-D345-9B92-855DC450EC90}"/>
              </a:ext>
            </a:extLst>
          </p:cNvPr>
          <p:cNvCxnSpPr>
            <a:cxnSpLocks/>
          </p:cNvCxnSpPr>
          <p:nvPr/>
        </p:nvCxnSpPr>
        <p:spPr>
          <a:xfrm>
            <a:off x="3628239" y="5470644"/>
            <a:ext cx="327415"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A078A6-3248-0945-897E-BA2DF88D43B1}"/>
              </a:ext>
            </a:extLst>
          </p:cNvPr>
          <p:cNvCxnSpPr>
            <a:cxnSpLocks/>
          </p:cNvCxnSpPr>
          <p:nvPr/>
        </p:nvCxnSpPr>
        <p:spPr>
          <a:xfrm>
            <a:off x="3628239" y="3538717"/>
            <a:ext cx="339047"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A59657-61D3-BE4B-8773-9B42CDB86519}"/>
              </a:ext>
            </a:extLst>
          </p:cNvPr>
          <p:cNvCxnSpPr>
            <a:cxnSpLocks/>
          </p:cNvCxnSpPr>
          <p:nvPr/>
        </p:nvCxnSpPr>
        <p:spPr>
          <a:xfrm>
            <a:off x="3967286" y="3844605"/>
            <a:ext cx="260279"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4D599E-60FA-1B4F-B7EA-D8ED9DEF0EFD}"/>
              </a:ext>
            </a:extLst>
          </p:cNvPr>
          <p:cNvSpPr txBox="1"/>
          <p:nvPr/>
        </p:nvSpPr>
        <p:spPr>
          <a:xfrm>
            <a:off x="4147806" y="3609231"/>
            <a:ext cx="1969214" cy="1384995"/>
          </a:xfrm>
          <a:prstGeom prst="rect">
            <a:avLst/>
          </a:prstGeom>
          <a:noFill/>
        </p:spPr>
        <p:txBody>
          <a:bodyPr wrap="square" rtlCol="0">
            <a:spAutoFit/>
          </a:bodyPr>
          <a:lstStyle/>
          <a:p>
            <a:r>
              <a:rPr lang="en-US" sz="2800" dirty="0">
                <a:solidFill>
                  <a:schemeClr val="bg1"/>
                </a:solidFill>
              </a:rPr>
              <a:t>Abstracted memory objects</a:t>
            </a:r>
          </a:p>
        </p:txBody>
      </p:sp>
      <p:sp>
        <p:nvSpPr>
          <p:cNvPr id="14" name="Slide Number Placeholder 13">
            <a:extLst>
              <a:ext uri="{FF2B5EF4-FFF2-40B4-BE49-F238E27FC236}">
                <a16:creationId xmlns:a16="http://schemas.microsoft.com/office/drawing/2014/main" id="{032AC114-C97B-A74F-B1E4-1BA6AE9364E8}"/>
              </a:ext>
            </a:extLst>
          </p:cNvPr>
          <p:cNvSpPr>
            <a:spLocks noGrp="1"/>
          </p:cNvSpPr>
          <p:nvPr>
            <p:ph type="sldNum" sz="quarter" idx="11"/>
          </p:nvPr>
        </p:nvSpPr>
        <p:spPr/>
        <p:txBody>
          <a:bodyPr/>
          <a:lstStyle/>
          <a:p>
            <a:fld id="{86996F19-3FA7-3441-9750-1B9463D7BCAE}" type="slidenum">
              <a:rPr lang="en-US" smtClean="0"/>
              <a:pPr/>
              <a:t>20</a:t>
            </a:fld>
            <a:endParaRPr lang="en-US"/>
          </a:p>
        </p:txBody>
      </p:sp>
    </p:spTree>
    <p:extLst>
      <p:ext uri="{BB962C8B-B14F-4D97-AF65-F5344CB8AC3E}">
        <p14:creationId xmlns:p14="http://schemas.microsoft.com/office/powerpoint/2010/main" val="287302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p:txBody>
          <a:bodyPr/>
          <a:lstStyle/>
          <a:p>
            <a:r>
              <a:rPr lang="en-US" dirty="0">
                <a:solidFill>
                  <a:schemeClr val="tx1"/>
                </a:solidFill>
              </a:rPr>
              <a:t>A few questions</a:t>
            </a:r>
          </a:p>
        </p:txBody>
      </p:sp>
      <p:sp>
        <p:nvSpPr>
          <p:cNvPr id="7" name="Text Placeholder 6">
            <a:extLst>
              <a:ext uri="{FF2B5EF4-FFF2-40B4-BE49-F238E27FC236}">
                <a16:creationId xmlns:a16="http://schemas.microsoft.com/office/drawing/2014/main" id="{FDD84FA9-8077-2041-A47C-2F55210A91AF}"/>
              </a:ext>
            </a:extLst>
          </p:cNvPr>
          <p:cNvSpPr>
            <a:spLocks noGrp="1"/>
          </p:cNvSpPr>
          <p:nvPr>
            <p:ph type="body" sz="quarter" idx="10"/>
          </p:nvPr>
        </p:nvSpPr>
        <p:spPr/>
        <p:txBody>
          <a:bodyPr/>
          <a:lstStyle/>
          <a:p>
            <a:pPr marL="457200" indent="-457200">
              <a:buFont typeface="Arial" panose="020B0604020202020204" pitchFamily="34" charset="0"/>
              <a:buChar char="•"/>
            </a:pPr>
            <a:r>
              <a:rPr lang="en-US" dirty="0"/>
              <a:t>Is it general?</a:t>
            </a:r>
          </a:p>
          <a:p>
            <a:pPr marL="457200" indent="-457200">
              <a:buFont typeface="Arial" panose="020B0604020202020204" pitchFamily="34" charset="0"/>
              <a:buChar char="•"/>
            </a:pPr>
            <a:r>
              <a:rPr lang="en-US" sz="3600" b="1" dirty="0"/>
              <a:t>Is it sound?</a:t>
            </a:r>
          </a:p>
        </p:txBody>
      </p:sp>
      <p:sp>
        <p:nvSpPr>
          <p:cNvPr id="2" name="Slide Number Placeholder 1">
            <a:extLst>
              <a:ext uri="{FF2B5EF4-FFF2-40B4-BE49-F238E27FC236}">
                <a16:creationId xmlns:a16="http://schemas.microsoft.com/office/drawing/2014/main" id="{14206CF7-D576-B842-91B1-26E462C07CCF}"/>
              </a:ext>
            </a:extLst>
          </p:cNvPr>
          <p:cNvSpPr>
            <a:spLocks noGrp="1"/>
          </p:cNvSpPr>
          <p:nvPr>
            <p:ph type="sldNum" sz="quarter" idx="11"/>
          </p:nvPr>
        </p:nvSpPr>
        <p:spPr/>
        <p:txBody>
          <a:bodyPr/>
          <a:lstStyle/>
          <a:p>
            <a:fld id="{86996F19-3FA7-3441-9750-1B9463D7BCAE}" type="slidenum">
              <a:rPr lang="en-US" smtClean="0"/>
              <a:t>21</a:t>
            </a:fld>
            <a:endParaRPr lang="en-US"/>
          </a:p>
        </p:txBody>
      </p:sp>
    </p:spTree>
    <p:extLst>
      <p:ext uri="{BB962C8B-B14F-4D97-AF65-F5344CB8AC3E}">
        <p14:creationId xmlns:p14="http://schemas.microsoft.com/office/powerpoint/2010/main" val="1207593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Is it sound?</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1645921"/>
            <a:ext cx="13510260" cy="3115266"/>
          </a:xfrm>
        </p:spPr>
        <p:txBody>
          <a:bodyPr/>
          <a:lstStyle/>
          <a:p>
            <a:r>
              <a:rPr lang="en-US" dirty="0"/>
              <a:t>Can we trust the result?</a:t>
            </a:r>
          </a:p>
          <a:p>
            <a:pPr marL="457200" indent="-457200">
              <a:buFont typeface="Arial" panose="020B0604020202020204" pitchFamily="34" charset="0"/>
              <a:buChar char="•"/>
            </a:pPr>
            <a:r>
              <a:rPr lang="en-US" sz="2400" dirty="0"/>
              <a:t>Abstracted program proved correct =&gt; original program correct?</a:t>
            </a:r>
            <a:endParaRPr lang="en-US" dirty="0"/>
          </a:p>
          <a:p>
            <a:r>
              <a:rPr lang="en-US" dirty="0"/>
              <a:t>Soundness of abstraction:</a:t>
            </a:r>
          </a:p>
          <a:p>
            <a:pPr marL="457200" indent="-457200">
              <a:buFont typeface="Arial" panose="020B0604020202020204" pitchFamily="34" charset="0"/>
              <a:buChar char="•"/>
            </a:pPr>
            <a:r>
              <a:rPr lang="en-US" sz="2400" dirty="0"/>
              <a:t>Every failure trace in the original program could also happen in the abstracted program</a:t>
            </a:r>
            <a:endParaRPr lang="en-US" dirty="0"/>
          </a:p>
          <a:p>
            <a:endParaRPr lang="en-US" dirty="0"/>
          </a:p>
        </p:txBody>
      </p:sp>
      <p:pic>
        <p:nvPicPr>
          <p:cNvPr id="4" name="Graphic 3" descr="Web design">
            <a:extLst>
              <a:ext uri="{FF2B5EF4-FFF2-40B4-BE49-F238E27FC236}">
                <a16:creationId xmlns:a16="http://schemas.microsoft.com/office/drawing/2014/main" id="{25452EB6-FBAE-7847-B6E2-2B1DD4897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2791" y="4315418"/>
            <a:ext cx="914400" cy="914400"/>
          </a:xfrm>
          <a:prstGeom prst="rect">
            <a:avLst/>
          </a:prstGeom>
        </p:spPr>
      </p:pic>
      <p:sp>
        <p:nvSpPr>
          <p:cNvPr id="5" name="TextBox 4">
            <a:extLst>
              <a:ext uri="{FF2B5EF4-FFF2-40B4-BE49-F238E27FC236}">
                <a16:creationId xmlns:a16="http://schemas.microsoft.com/office/drawing/2014/main" id="{543AA241-E4D6-5942-A807-49E6D2112398}"/>
              </a:ext>
            </a:extLst>
          </p:cNvPr>
          <p:cNvSpPr txBox="1"/>
          <p:nvPr/>
        </p:nvSpPr>
        <p:spPr>
          <a:xfrm>
            <a:off x="1951066" y="5144071"/>
            <a:ext cx="2193229" cy="400110"/>
          </a:xfrm>
          <a:prstGeom prst="rect">
            <a:avLst/>
          </a:prstGeom>
          <a:noFill/>
        </p:spPr>
        <p:txBody>
          <a:bodyPr wrap="none" rtlCol="0">
            <a:spAutoFit/>
          </a:bodyPr>
          <a:lstStyle/>
          <a:p>
            <a:r>
              <a:rPr lang="en-US" sz="2000" dirty="0">
                <a:solidFill>
                  <a:schemeClr val="bg1"/>
                </a:solidFill>
              </a:rPr>
              <a:t>Original program</a:t>
            </a:r>
          </a:p>
        </p:txBody>
      </p:sp>
      <p:pic>
        <p:nvPicPr>
          <p:cNvPr id="6" name="Graphic 5" descr="Web design">
            <a:extLst>
              <a:ext uri="{FF2B5EF4-FFF2-40B4-BE49-F238E27FC236}">
                <a16:creationId xmlns:a16="http://schemas.microsoft.com/office/drawing/2014/main" id="{E8F0D2DB-BA85-8D43-8FE3-FF5189CC2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2791" y="5491331"/>
            <a:ext cx="914400" cy="914400"/>
          </a:xfrm>
          <a:prstGeom prst="rect">
            <a:avLst/>
          </a:prstGeom>
        </p:spPr>
      </p:pic>
      <p:sp>
        <p:nvSpPr>
          <p:cNvPr id="7" name="TextBox 6">
            <a:extLst>
              <a:ext uri="{FF2B5EF4-FFF2-40B4-BE49-F238E27FC236}">
                <a16:creationId xmlns:a16="http://schemas.microsoft.com/office/drawing/2014/main" id="{80368ECB-627C-B244-AD4D-E48FE8FA180C}"/>
              </a:ext>
            </a:extLst>
          </p:cNvPr>
          <p:cNvSpPr txBox="1"/>
          <p:nvPr/>
        </p:nvSpPr>
        <p:spPr>
          <a:xfrm>
            <a:off x="1788138" y="6295323"/>
            <a:ext cx="2518638" cy="400110"/>
          </a:xfrm>
          <a:prstGeom prst="rect">
            <a:avLst/>
          </a:prstGeom>
          <a:noFill/>
        </p:spPr>
        <p:txBody>
          <a:bodyPr wrap="none" rtlCol="0">
            <a:spAutoFit/>
          </a:bodyPr>
          <a:lstStyle/>
          <a:p>
            <a:r>
              <a:rPr lang="en-US" sz="2000" dirty="0">
                <a:solidFill>
                  <a:schemeClr val="bg1"/>
                </a:solidFill>
              </a:rPr>
              <a:t>Abstracted program</a:t>
            </a:r>
          </a:p>
        </p:txBody>
      </p:sp>
      <p:sp>
        <p:nvSpPr>
          <p:cNvPr id="8" name="Oval 7">
            <a:extLst>
              <a:ext uri="{FF2B5EF4-FFF2-40B4-BE49-F238E27FC236}">
                <a16:creationId xmlns:a16="http://schemas.microsoft.com/office/drawing/2014/main" id="{08AE10F7-B301-DC40-B936-DD18C1542FB6}"/>
              </a:ext>
            </a:extLst>
          </p:cNvPr>
          <p:cNvSpPr/>
          <p:nvPr/>
        </p:nvSpPr>
        <p:spPr>
          <a:xfrm>
            <a:off x="4306776" y="4526216"/>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9" name="Straight Arrow Connector 8">
            <a:extLst>
              <a:ext uri="{FF2B5EF4-FFF2-40B4-BE49-F238E27FC236}">
                <a16:creationId xmlns:a16="http://schemas.microsoft.com/office/drawing/2014/main" id="{82E13D73-7B9A-7345-A0A9-3A81126BEE03}"/>
              </a:ext>
            </a:extLst>
          </p:cNvPr>
          <p:cNvCxnSpPr>
            <a:stCxn id="8" idx="6"/>
          </p:cNvCxnSpPr>
          <p:nvPr/>
        </p:nvCxnSpPr>
        <p:spPr>
          <a:xfrm flipV="1">
            <a:off x="5058558" y="4772618"/>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9810FA6-F2A5-3043-958C-ECA4BD7F1BDB}"/>
              </a:ext>
            </a:extLst>
          </p:cNvPr>
          <p:cNvSpPr/>
          <p:nvPr/>
        </p:nvSpPr>
        <p:spPr>
          <a:xfrm>
            <a:off x="5676396" y="4526216"/>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11" name="Straight Arrow Connector 10">
            <a:extLst>
              <a:ext uri="{FF2B5EF4-FFF2-40B4-BE49-F238E27FC236}">
                <a16:creationId xmlns:a16="http://schemas.microsoft.com/office/drawing/2014/main" id="{9A9F23E0-5579-9A4E-8188-2E20EF6FD41F}"/>
              </a:ext>
            </a:extLst>
          </p:cNvPr>
          <p:cNvCxnSpPr>
            <a:stCxn id="10" idx="6"/>
          </p:cNvCxnSpPr>
          <p:nvPr/>
        </p:nvCxnSpPr>
        <p:spPr>
          <a:xfrm flipV="1">
            <a:off x="6428178" y="4772618"/>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90903A-5053-AB46-86CD-ACFFE245DBAF}"/>
              </a:ext>
            </a:extLst>
          </p:cNvPr>
          <p:cNvSpPr/>
          <p:nvPr/>
        </p:nvSpPr>
        <p:spPr>
          <a:xfrm>
            <a:off x="7046016" y="4526216"/>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13" name="Straight Arrow Connector 12">
            <a:extLst>
              <a:ext uri="{FF2B5EF4-FFF2-40B4-BE49-F238E27FC236}">
                <a16:creationId xmlns:a16="http://schemas.microsoft.com/office/drawing/2014/main" id="{7F2EFDE6-FD3C-3340-A85B-4B5115ED16F0}"/>
              </a:ext>
            </a:extLst>
          </p:cNvPr>
          <p:cNvCxnSpPr>
            <a:stCxn id="12" idx="6"/>
          </p:cNvCxnSpPr>
          <p:nvPr/>
        </p:nvCxnSpPr>
        <p:spPr>
          <a:xfrm flipV="1">
            <a:off x="7797798" y="4772618"/>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45D93D4-C383-3943-AF37-F10F4E476C2D}"/>
              </a:ext>
            </a:extLst>
          </p:cNvPr>
          <p:cNvSpPr/>
          <p:nvPr/>
        </p:nvSpPr>
        <p:spPr>
          <a:xfrm>
            <a:off x="9834365" y="4526216"/>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15" name="Straight Arrow Connector 14">
            <a:extLst>
              <a:ext uri="{FF2B5EF4-FFF2-40B4-BE49-F238E27FC236}">
                <a16:creationId xmlns:a16="http://schemas.microsoft.com/office/drawing/2014/main" id="{C77A95FD-3955-9947-AE3C-0BC12211BF4D}"/>
              </a:ext>
            </a:extLst>
          </p:cNvPr>
          <p:cNvCxnSpPr>
            <a:stCxn id="14" idx="6"/>
          </p:cNvCxnSpPr>
          <p:nvPr/>
        </p:nvCxnSpPr>
        <p:spPr>
          <a:xfrm flipV="1">
            <a:off x="10586147" y="4772618"/>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9FDAE35-9943-7240-BA12-0AF0FC78B265}"/>
              </a:ext>
            </a:extLst>
          </p:cNvPr>
          <p:cNvSpPr/>
          <p:nvPr/>
        </p:nvSpPr>
        <p:spPr>
          <a:xfrm>
            <a:off x="11203984" y="4536385"/>
            <a:ext cx="914399" cy="5313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17" name="Straight Arrow Connector 16">
            <a:extLst>
              <a:ext uri="{FF2B5EF4-FFF2-40B4-BE49-F238E27FC236}">
                <a16:creationId xmlns:a16="http://schemas.microsoft.com/office/drawing/2014/main" id="{04F1161E-1234-4947-A5AC-ABE3AF398A06}"/>
              </a:ext>
            </a:extLst>
          </p:cNvPr>
          <p:cNvCxnSpPr/>
          <p:nvPr/>
        </p:nvCxnSpPr>
        <p:spPr>
          <a:xfrm flipV="1">
            <a:off x="9216526" y="4777271"/>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0A683C-C33F-0846-9121-BC15CA09A246}"/>
              </a:ext>
            </a:extLst>
          </p:cNvPr>
          <p:cNvSpPr txBox="1"/>
          <p:nvPr/>
        </p:nvSpPr>
        <p:spPr>
          <a:xfrm>
            <a:off x="8589866" y="4688225"/>
            <a:ext cx="441146" cy="400110"/>
          </a:xfrm>
          <a:prstGeom prst="rect">
            <a:avLst/>
          </a:prstGeom>
          <a:noFill/>
        </p:spPr>
        <p:txBody>
          <a:bodyPr wrap="none" rtlCol="0">
            <a:spAutoFit/>
          </a:bodyPr>
          <a:lstStyle/>
          <a:p>
            <a:r>
              <a:rPr lang="en-US" sz="2000" dirty="0">
                <a:solidFill>
                  <a:schemeClr val="bg1"/>
                </a:solidFill>
              </a:rPr>
              <a:t>…</a:t>
            </a:r>
          </a:p>
        </p:txBody>
      </p:sp>
      <p:sp>
        <p:nvSpPr>
          <p:cNvPr id="19" name="Oval 18">
            <a:extLst>
              <a:ext uri="{FF2B5EF4-FFF2-40B4-BE49-F238E27FC236}">
                <a16:creationId xmlns:a16="http://schemas.microsoft.com/office/drawing/2014/main" id="{199291AD-FA84-1A47-A697-999DC1C53E9A}"/>
              </a:ext>
            </a:extLst>
          </p:cNvPr>
          <p:cNvSpPr/>
          <p:nvPr/>
        </p:nvSpPr>
        <p:spPr>
          <a:xfrm>
            <a:off x="4306776" y="5660168"/>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20" name="Straight Arrow Connector 19">
            <a:extLst>
              <a:ext uri="{FF2B5EF4-FFF2-40B4-BE49-F238E27FC236}">
                <a16:creationId xmlns:a16="http://schemas.microsoft.com/office/drawing/2014/main" id="{D99DD3D8-FF8A-434F-A2DE-CFF1E02D7180}"/>
              </a:ext>
            </a:extLst>
          </p:cNvPr>
          <p:cNvCxnSpPr>
            <a:stCxn id="19" idx="6"/>
          </p:cNvCxnSpPr>
          <p:nvPr/>
        </p:nvCxnSpPr>
        <p:spPr>
          <a:xfrm flipV="1">
            <a:off x="5058558" y="5906570"/>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2179B26-BD51-C042-85C3-C88B5DA1DAB2}"/>
              </a:ext>
            </a:extLst>
          </p:cNvPr>
          <p:cNvSpPr/>
          <p:nvPr/>
        </p:nvSpPr>
        <p:spPr>
          <a:xfrm>
            <a:off x="5676396" y="5660168"/>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22" name="Straight Arrow Connector 21">
            <a:extLst>
              <a:ext uri="{FF2B5EF4-FFF2-40B4-BE49-F238E27FC236}">
                <a16:creationId xmlns:a16="http://schemas.microsoft.com/office/drawing/2014/main" id="{8C7B4106-FF41-7B4B-A91D-71FCC5B69DAD}"/>
              </a:ext>
            </a:extLst>
          </p:cNvPr>
          <p:cNvCxnSpPr>
            <a:stCxn id="21" idx="6"/>
          </p:cNvCxnSpPr>
          <p:nvPr/>
        </p:nvCxnSpPr>
        <p:spPr>
          <a:xfrm flipV="1">
            <a:off x="6428178" y="5906570"/>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E0E0FEC1-44D0-D34E-A341-59FB2A6D9678}"/>
              </a:ext>
            </a:extLst>
          </p:cNvPr>
          <p:cNvSpPr/>
          <p:nvPr/>
        </p:nvSpPr>
        <p:spPr>
          <a:xfrm>
            <a:off x="7046016" y="5660168"/>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24" name="Straight Arrow Connector 23">
            <a:extLst>
              <a:ext uri="{FF2B5EF4-FFF2-40B4-BE49-F238E27FC236}">
                <a16:creationId xmlns:a16="http://schemas.microsoft.com/office/drawing/2014/main" id="{B681EB56-DAA3-5C4A-B8DC-6AE3573D1BA5}"/>
              </a:ext>
            </a:extLst>
          </p:cNvPr>
          <p:cNvCxnSpPr>
            <a:stCxn id="23" idx="6"/>
          </p:cNvCxnSpPr>
          <p:nvPr/>
        </p:nvCxnSpPr>
        <p:spPr>
          <a:xfrm flipV="1">
            <a:off x="7797798" y="5906570"/>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1A81C77-8925-164A-BD49-F5538C7CACE2}"/>
              </a:ext>
            </a:extLst>
          </p:cNvPr>
          <p:cNvSpPr/>
          <p:nvPr/>
        </p:nvSpPr>
        <p:spPr>
          <a:xfrm>
            <a:off x="9834365" y="5660168"/>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26" name="Straight Arrow Connector 25">
            <a:extLst>
              <a:ext uri="{FF2B5EF4-FFF2-40B4-BE49-F238E27FC236}">
                <a16:creationId xmlns:a16="http://schemas.microsoft.com/office/drawing/2014/main" id="{B4FAF83D-DA34-7F46-A805-4D3DBDDA5BA7}"/>
              </a:ext>
            </a:extLst>
          </p:cNvPr>
          <p:cNvCxnSpPr>
            <a:stCxn id="25" idx="6"/>
          </p:cNvCxnSpPr>
          <p:nvPr/>
        </p:nvCxnSpPr>
        <p:spPr>
          <a:xfrm flipV="1">
            <a:off x="10586147" y="5906570"/>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CBFAF5BB-C814-2C42-94F1-7161C143DCFF}"/>
              </a:ext>
            </a:extLst>
          </p:cNvPr>
          <p:cNvSpPr/>
          <p:nvPr/>
        </p:nvSpPr>
        <p:spPr>
          <a:xfrm>
            <a:off x="11203984" y="5670337"/>
            <a:ext cx="914399" cy="5313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28" name="Straight Arrow Connector 27">
            <a:extLst>
              <a:ext uri="{FF2B5EF4-FFF2-40B4-BE49-F238E27FC236}">
                <a16:creationId xmlns:a16="http://schemas.microsoft.com/office/drawing/2014/main" id="{A2C770B5-30F6-9D4F-B274-231F1D62D4BA}"/>
              </a:ext>
            </a:extLst>
          </p:cNvPr>
          <p:cNvCxnSpPr/>
          <p:nvPr/>
        </p:nvCxnSpPr>
        <p:spPr>
          <a:xfrm flipV="1">
            <a:off x="9216526" y="5911223"/>
            <a:ext cx="617838" cy="1926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A0CF29-882E-6848-AF6E-73FB4C78AE63}"/>
              </a:ext>
            </a:extLst>
          </p:cNvPr>
          <p:cNvSpPr txBox="1"/>
          <p:nvPr/>
        </p:nvSpPr>
        <p:spPr>
          <a:xfrm>
            <a:off x="8589866" y="5822177"/>
            <a:ext cx="441146" cy="400110"/>
          </a:xfrm>
          <a:prstGeom prst="rect">
            <a:avLst/>
          </a:prstGeom>
          <a:noFill/>
        </p:spPr>
        <p:txBody>
          <a:bodyPr wrap="none" rtlCol="0">
            <a:spAutoFit/>
          </a:bodyPr>
          <a:lstStyle/>
          <a:p>
            <a:r>
              <a:rPr lang="en-US" sz="2000" dirty="0">
                <a:solidFill>
                  <a:schemeClr val="bg1"/>
                </a:solidFill>
              </a:rPr>
              <a:t>…</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95224D5-4E0E-784F-B73B-953722DC6678}"/>
                  </a:ext>
                </a:extLst>
              </p:cNvPr>
              <p:cNvSpPr txBox="1"/>
              <p:nvPr/>
            </p:nvSpPr>
            <p:spPr>
              <a:xfrm>
                <a:off x="4577518" y="4641030"/>
                <a:ext cx="3059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1</m:t>
                          </m:r>
                        </m:sub>
                      </m:sSub>
                    </m:oMath>
                  </m:oMathPara>
                </a14:m>
                <a:endParaRPr lang="en-US" sz="2000" dirty="0">
                  <a:solidFill>
                    <a:schemeClr val="bg1"/>
                  </a:solidFill>
                </a:endParaRPr>
              </a:p>
            </p:txBody>
          </p:sp>
        </mc:Choice>
        <mc:Fallback xmlns="">
          <p:sp>
            <p:nvSpPr>
              <p:cNvPr id="30" name="TextBox 29">
                <a:extLst>
                  <a:ext uri="{FF2B5EF4-FFF2-40B4-BE49-F238E27FC236}">
                    <a16:creationId xmlns:a16="http://schemas.microsoft.com/office/drawing/2014/main" id="{995224D5-4E0E-784F-B73B-953722DC6678}"/>
                  </a:ext>
                </a:extLst>
              </p:cNvPr>
              <p:cNvSpPr txBox="1">
                <a:spLocks noRot="1" noChangeAspect="1" noMove="1" noResize="1" noEditPoints="1" noAdjustHandles="1" noChangeArrowheads="1" noChangeShapeType="1" noTextEdit="1"/>
              </p:cNvSpPr>
              <p:nvPr/>
            </p:nvSpPr>
            <p:spPr>
              <a:xfrm>
                <a:off x="4577518" y="4641030"/>
                <a:ext cx="305981" cy="307777"/>
              </a:xfrm>
              <a:prstGeom prst="rect">
                <a:avLst/>
              </a:prstGeom>
              <a:blipFill>
                <a:blip r:embed="rId5"/>
                <a:stretch>
                  <a:fillRect l="-16000" r="-40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C306522-E095-9646-B858-FE4F377203A1}"/>
                  </a:ext>
                </a:extLst>
              </p:cNvPr>
              <p:cNvSpPr txBox="1"/>
              <p:nvPr/>
            </p:nvSpPr>
            <p:spPr>
              <a:xfrm>
                <a:off x="5928041" y="4634118"/>
                <a:ext cx="31194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xmlns="">
          <p:sp>
            <p:nvSpPr>
              <p:cNvPr id="31" name="TextBox 30">
                <a:extLst>
                  <a:ext uri="{FF2B5EF4-FFF2-40B4-BE49-F238E27FC236}">
                    <a16:creationId xmlns:a16="http://schemas.microsoft.com/office/drawing/2014/main" id="{7C306522-E095-9646-B858-FE4F377203A1}"/>
                  </a:ext>
                </a:extLst>
              </p:cNvPr>
              <p:cNvSpPr txBox="1">
                <a:spLocks noRot="1" noChangeAspect="1" noMove="1" noResize="1" noEditPoints="1" noAdjustHandles="1" noChangeArrowheads="1" noChangeShapeType="1" noTextEdit="1"/>
              </p:cNvSpPr>
              <p:nvPr/>
            </p:nvSpPr>
            <p:spPr>
              <a:xfrm>
                <a:off x="5928041" y="4634118"/>
                <a:ext cx="311944" cy="307777"/>
              </a:xfrm>
              <a:prstGeom prst="rect">
                <a:avLst/>
              </a:prstGeom>
              <a:blipFill>
                <a:blip r:embed="rId6"/>
                <a:stretch>
                  <a:fillRect l="-15385" r="-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1EE8151-A382-B84F-8A5A-C2A27183DF01}"/>
                  </a:ext>
                </a:extLst>
              </p:cNvPr>
              <p:cNvSpPr txBox="1"/>
              <p:nvPr/>
            </p:nvSpPr>
            <p:spPr>
              <a:xfrm>
                <a:off x="7280349" y="4639985"/>
                <a:ext cx="31194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xmlns="">
          <p:sp>
            <p:nvSpPr>
              <p:cNvPr id="32" name="TextBox 31">
                <a:extLst>
                  <a:ext uri="{FF2B5EF4-FFF2-40B4-BE49-F238E27FC236}">
                    <a16:creationId xmlns:a16="http://schemas.microsoft.com/office/drawing/2014/main" id="{61EE8151-A382-B84F-8A5A-C2A27183DF01}"/>
                  </a:ext>
                </a:extLst>
              </p:cNvPr>
              <p:cNvSpPr txBox="1">
                <a:spLocks noRot="1" noChangeAspect="1" noMove="1" noResize="1" noEditPoints="1" noAdjustHandles="1" noChangeArrowheads="1" noChangeShapeType="1" noTextEdit="1"/>
              </p:cNvSpPr>
              <p:nvPr/>
            </p:nvSpPr>
            <p:spPr>
              <a:xfrm>
                <a:off x="7280349" y="4639985"/>
                <a:ext cx="311944" cy="307777"/>
              </a:xfrm>
              <a:prstGeom prst="rect">
                <a:avLst/>
              </a:prstGeom>
              <a:blipFill>
                <a:blip r:embed="rId7"/>
                <a:stretch>
                  <a:fillRect l="-16000" r="-80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DF38025-EF25-4C40-9E51-3CAA17671015}"/>
                  </a:ext>
                </a:extLst>
              </p:cNvPr>
              <p:cNvSpPr txBox="1"/>
              <p:nvPr/>
            </p:nvSpPr>
            <p:spPr>
              <a:xfrm>
                <a:off x="10051764" y="4647009"/>
                <a:ext cx="34836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𝑁</m:t>
                          </m:r>
                        </m:sub>
                      </m:sSub>
                    </m:oMath>
                  </m:oMathPara>
                </a14:m>
                <a:endParaRPr lang="en-US" sz="2000" dirty="0">
                  <a:solidFill>
                    <a:schemeClr val="bg1"/>
                  </a:solidFill>
                </a:endParaRPr>
              </a:p>
            </p:txBody>
          </p:sp>
        </mc:Choice>
        <mc:Fallback xmlns="">
          <p:sp>
            <p:nvSpPr>
              <p:cNvPr id="33" name="TextBox 32">
                <a:extLst>
                  <a:ext uri="{FF2B5EF4-FFF2-40B4-BE49-F238E27FC236}">
                    <a16:creationId xmlns:a16="http://schemas.microsoft.com/office/drawing/2014/main" id="{0DF38025-EF25-4C40-9E51-3CAA17671015}"/>
                  </a:ext>
                </a:extLst>
              </p:cNvPr>
              <p:cNvSpPr txBox="1">
                <a:spLocks noRot="1" noChangeAspect="1" noMove="1" noResize="1" noEditPoints="1" noAdjustHandles="1" noChangeArrowheads="1" noChangeShapeType="1" noTextEdit="1"/>
              </p:cNvSpPr>
              <p:nvPr/>
            </p:nvSpPr>
            <p:spPr>
              <a:xfrm>
                <a:off x="10051764" y="4647009"/>
                <a:ext cx="348365" cy="307777"/>
              </a:xfrm>
              <a:prstGeom prst="rect">
                <a:avLst/>
              </a:prstGeom>
              <a:blipFill>
                <a:blip r:embed="rId8"/>
                <a:stretch>
                  <a:fillRect l="-14286" r="-3571"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D4F1963-BB1B-2A42-9EB3-825993C570AA}"/>
                  </a:ext>
                </a:extLst>
              </p:cNvPr>
              <p:cNvSpPr txBox="1"/>
              <p:nvPr/>
            </p:nvSpPr>
            <p:spPr>
              <a:xfrm>
                <a:off x="11356287" y="4658040"/>
                <a:ext cx="62562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𝐹𝐴𝐼𝐿</m:t>
                      </m:r>
                    </m:oMath>
                  </m:oMathPara>
                </a14:m>
                <a:endParaRPr lang="en-US" sz="2000" dirty="0">
                  <a:solidFill>
                    <a:schemeClr val="bg1"/>
                  </a:solidFill>
                </a:endParaRPr>
              </a:p>
            </p:txBody>
          </p:sp>
        </mc:Choice>
        <mc:Fallback xmlns="">
          <p:sp>
            <p:nvSpPr>
              <p:cNvPr id="34" name="TextBox 33">
                <a:extLst>
                  <a:ext uri="{FF2B5EF4-FFF2-40B4-BE49-F238E27FC236}">
                    <a16:creationId xmlns:a16="http://schemas.microsoft.com/office/drawing/2014/main" id="{2D4F1963-BB1B-2A42-9EB3-825993C570AA}"/>
                  </a:ext>
                </a:extLst>
              </p:cNvPr>
              <p:cNvSpPr txBox="1">
                <a:spLocks noRot="1" noChangeAspect="1" noMove="1" noResize="1" noEditPoints="1" noAdjustHandles="1" noChangeArrowheads="1" noChangeShapeType="1" noTextEdit="1"/>
              </p:cNvSpPr>
              <p:nvPr/>
            </p:nvSpPr>
            <p:spPr>
              <a:xfrm>
                <a:off x="11356287" y="4658040"/>
                <a:ext cx="625620" cy="307777"/>
              </a:xfrm>
              <a:prstGeom prst="rect">
                <a:avLst/>
              </a:prstGeom>
              <a:blipFill>
                <a:blip r:embed="rId9"/>
                <a:stretch>
                  <a:fillRect l="-8000" r="-8000"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4E50B-5474-914F-B55B-9E75D73B35C1}"/>
                  </a:ext>
                </a:extLst>
              </p:cNvPr>
              <p:cNvSpPr txBox="1"/>
              <p:nvPr/>
            </p:nvSpPr>
            <p:spPr>
              <a:xfrm>
                <a:off x="4580017" y="5776505"/>
                <a:ext cx="302775" cy="307777"/>
              </a:xfrm>
              <a:prstGeom prst="rect">
                <a:avLst/>
              </a:prstGeom>
              <a:noFill/>
            </p:spPr>
            <p:txBody>
              <a:bodyPr wrap="none" lIns="0" tIns="0" rIns="0" bIns="0" rtlCol="0">
                <a:spAutoFit/>
              </a:bodyPr>
              <a:lstStyle/>
              <a:p>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1</m:t>
                        </m:r>
                      </m:sub>
                    </m:sSub>
                  </m:oMath>
                </a14:m>
                <a:r>
                  <a:rPr lang="en-US" sz="2000" dirty="0">
                    <a:solidFill>
                      <a:schemeClr val="bg1"/>
                    </a:solidFill>
                  </a:rPr>
                  <a:t>’</a:t>
                </a:r>
              </a:p>
            </p:txBody>
          </p:sp>
        </mc:Choice>
        <mc:Fallback xmlns="">
          <p:sp>
            <p:nvSpPr>
              <p:cNvPr id="35" name="TextBox 34">
                <a:extLst>
                  <a:ext uri="{FF2B5EF4-FFF2-40B4-BE49-F238E27FC236}">
                    <a16:creationId xmlns:a16="http://schemas.microsoft.com/office/drawing/2014/main" id="{2F44E50B-5474-914F-B55B-9E75D73B35C1}"/>
                  </a:ext>
                </a:extLst>
              </p:cNvPr>
              <p:cNvSpPr txBox="1">
                <a:spLocks noRot="1" noChangeAspect="1" noMove="1" noResize="1" noEditPoints="1" noAdjustHandles="1" noChangeArrowheads="1" noChangeShapeType="1" noTextEdit="1"/>
              </p:cNvSpPr>
              <p:nvPr/>
            </p:nvSpPr>
            <p:spPr>
              <a:xfrm>
                <a:off x="4580017" y="5776505"/>
                <a:ext cx="302775" cy="307777"/>
              </a:xfrm>
              <a:prstGeom prst="rect">
                <a:avLst/>
              </a:prstGeom>
              <a:blipFill>
                <a:blip r:embed="rId10"/>
                <a:stretch>
                  <a:fillRect l="-28000" t="-28000" r="-48000"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17BA1B9-FA71-324A-B1D6-37FB3858C2E3}"/>
                  </a:ext>
                </a:extLst>
              </p:cNvPr>
              <p:cNvSpPr txBox="1"/>
              <p:nvPr/>
            </p:nvSpPr>
            <p:spPr>
              <a:xfrm>
                <a:off x="5930540" y="5769593"/>
                <a:ext cx="3776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
          <p:sp>
            <p:nvSpPr>
              <p:cNvPr id="36" name="TextBox 35">
                <a:extLst>
                  <a:ext uri="{FF2B5EF4-FFF2-40B4-BE49-F238E27FC236}">
                    <a16:creationId xmlns:a16="http://schemas.microsoft.com/office/drawing/2014/main" id="{B17BA1B9-FA71-324A-B1D6-37FB3858C2E3}"/>
                  </a:ext>
                </a:extLst>
              </p:cNvPr>
              <p:cNvSpPr txBox="1">
                <a:spLocks noRot="1" noChangeAspect="1" noMove="1" noResize="1" noEditPoints="1" noAdjustHandles="1" noChangeArrowheads="1" noChangeShapeType="1" noTextEdit="1"/>
              </p:cNvSpPr>
              <p:nvPr/>
            </p:nvSpPr>
            <p:spPr>
              <a:xfrm>
                <a:off x="5930540" y="5769593"/>
                <a:ext cx="377667" cy="307777"/>
              </a:xfrm>
              <a:prstGeom prst="rect">
                <a:avLst/>
              </a:prstGeom>
              <a:blipFill>
                <a:blip r:embed="rId11"/>
                <a:stretch>
                  <a:fillRect l="-16667" r="-1666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EAB5DC0-0EA9-0A4C-9221-95D2AE2D7CF4}"/>
                  </a:ext>
                </a:extLst>
              </p:cNvPr>
              <p:cNvSpPr txBox="1"/>
              <p:nvPr/>
            </p:nvSpPr>
            <p:spPr>
              <a:xfrm>
                <a:off x="7282848" y="5775460"/>
                <a:ext cx="308739" cy="307777"/>
              </a:xfrm>
              <a:prstGeom prst="rect">
                <a:avLst/>
              </a:prstGeom>
              <a:noFill/>
            </p:spPr>
            <p:txBody>
              <a:bodyPr wrap="none" lIns="0" tIns="0" rIns="0" bIns="0" rtlCol="0">
                <a:spAutoFit/>
              </a:bodyPr>
              <a:lstStyle/>
              <a:p>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3</m:t>
                        </m:r>
                      </m:sub>
                    </m:sSub>
                  </m:oMath>
                </a14:m>
                <a:r>
                  <a:rPr lang="en-US" sz="2000" dirty="0">
                    <a:solidFill>
                      <a:schemeClr val="bg1"/>
                    </a:solidFill>
                  </a:rPr>
                  <a:t>’</a:t>
                </a:r>
              </a:p>
            </p:txBody>
          </p:sp>
        </mc:Choice>
        <mc:Fallback xmlns="">
          <p:sp>
            <p:nvSpPr>
              <p:cNvPr id="37" name="TextBox 36">
                <a:extLst>
                  <a:ext uri="{FF2B5EF4-FFF2-40B4-BE49-F238E27FC236}">
                    <a16:creationId xmlns:a16="http://schemas.microsoft.com/office/drawing/2014/main" id="{BEAB5DC0-0EA9-0A4C-9221-95D2AE2D7CF4}"/>
                  </a:ext>
                </a:extLst>
              </p:cNvPr>
              <p:cNvSpPr txBox="1">
                <a:spLocks noRot="1" noChangeAspect="1" noMove="1" noResize="1" noEditPoints="1" noAdjustHandles="1" noChangeArrowheads="1" noChangeShapeType="1" noTextEdit="1"/>
              </p:cNvSpPr>
              <p:nvPr/>
            </p:nvSpPr>
            <p:spPr>
              <a:xfrm>
                <a:off x="7282848" y="5775460"/>
                <a:ext cx="308739" cy="307777"/>
              </a:xfrm>
              <a:prstGeom prst="rect">
                <a:avLst/>
              </a:prstGeom>
              <a:blipFill>
                <a:blip r:embed="rId12"/>
                <a:stretch>
                  <a:fillRect l="-28000" t="-23077" r="-48000"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AD152C9-3688-9C49-8A05-310703D9A58C}"/>
                  </a:ext>
                </a:extLst>
              </p:cNvPr>
              <p:cNvSpPr txBox="1"/>
              <p:nvPr/>
            </p:nvSpPr>
            <p:spPr>
              <a:xfrm>
                <a:off x="10054263" y="5782484"/>
                <a:ext cx="345159" cy="307777"/>
              </a:xfrm>
              <a:prstGeom prst="rect">
                <a:avLst/>
              </a:prstGeom>
              <a:noFill/>
            </p:spPr>
            <p:txBody>
              <a:bodyPr wrap="none" lIns="0" tIns="0" rIns="0" bIns="0" rtlCol="0">
                <a:spAutoFit/>
              </a:bodyPr>
              <a:lstStyle/>
              <a:p>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𝑁</m:t>
                        </m:r>
                      </m:sub>
                    </m:sSub>
                  </m:oMath>
                </a14:m>
                <a:r>
                  <a:rPr lang="en-US" sz="2000" dirty="0">
                    <a:solidFill>
                      <a:schemeClr val="bg1"/>
                    </a:solidFill>
                  </a:rPr>
                  <a:t>’</a:t>
                </a:r>
              </a:p>
            </p:txBody>
          </p:sp>
        </mc:Choice>
        <mc:Fallback xmlns="">
          <p:sp>
            <p:nvSpPr>
              <p:cNvPr id="38" name="TextBox 37">
                <a:extLst>
                  <a:ext uri="{FF2B5EF4-FFF2-40B4-BE49-F238E27FC236}">
                    <a16:creationId xmlns:a16="http://schemas.microsoft.com/office/drawing/2014/main" id="{7AD152C9-3688-9C49-8A05-310703D9A58C}"/>
                  </a:ext>
                </a:extLst>
              </p:cNvPr>
              <p:cNvSpPr txBox="1">
                <a:spLocks noRot="1" noChangeAspect="1" noMove="1" noResize="1" noEditPoints="1" noAdjustHandles="1" noChangeArrowheads="1" noChangeShapeType="1" noTextEdit="1"/>
              </p:cNvSpPr>
              <p:nvPr/>
            </p:nvSpPr>
            <p:spPr>
              <a:xfrm>
                <a:off x="10054263" y="5782484"/>
                <a:ext cx="345159" cy="307777"/>
              </a:xfrm>
              <a:prstGeom prst="rect">
                <a:avLst/>
              </a:prstGeom>
              <a:blipFill>
                <a:blip r:embed="rId13"/>
                <a:stretch>
                  <a:fillRect l="-25000" t="-24000" r="-42857"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97725B-3FC2-DC49-A998-4B37BA3C1DBF}"/>
                  </a:ext>
                </a:extLst>
              </p:cNvPr>
              <p:cNvSpPr txBox="1"/>
              <p:nvPr/>
            </p:nvSpPr>
            <p:spPr>
              <a:xfrm>
                <a:off x="11358786" y="5793515"/>
                <a:ext cx="62562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𝐹𝐴𝐼𝐿</m:t>
                      </m:r>
                    </m:oMath>
                  </m:oMathPara>
                </a14:m>
                <a:endParaRPr lang="en-US" sz="2000" dirty="0">
                  <a:solidFill>
                    <a:schemeClr val="bg1"/>
                  </a:solidFill>
                </a:endParaRPr>
              </a:p>
            </p:txBody>
          </p:sp>
        </mc:Choice>
        <mc:Fallback xmlns="">
          <p:sp>
            <p:nvSpPr>
              <p:cNvPr id="39" name="TextBox 38">
                <a:extLst>
                  <a:ext uri="{FF2B5EF4-FFF2-40B4-BE49-F238E27FC236}">
                    <a16:creationId xmlns:a16="http://schemas.microsoft.com/office/drawing/2014/main" id="{0C97725B-3FC2-DC49-A998-4B37BA3C1DBF}"/>
                  </a:ext>
                </a:extLst>
              </p:cNvPr>
              <p:cNvSpPr txBox="1">
                <a:spLocks noRot="1" noChangeAspect="1" noMove="1" noResize="1" noEditPoints="1" noAdjustHandles="1" noChangeArrowheads="1" noChangeShapeType="1" noTextEdit="1"/>
              </p:cNvSpPr>
              <p:nvPr/>
            </p:nvSpPr>
            <p:spPr>
              <a:xfrm>
                <a:off x="11358786" y="5793515"/>
                <a:ext cx="625620" cy="307777"/>
              </a:xfrm>
              <a:prstGeom prst="rect">
                <a:avLst/>
              </a:prstGeom>
              <a:blipFill>
                <a:blip r:embed="rId14"/>
                <a:stretch>
                  <a:fillRect l="-8000" r="-8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1874EA8-DBDA-3845-85EE-940BC5B42324}"/>
                  </a:ext>
                </a:extLst>
              </p:cNvPr>
              <p:cNvSpPr txBox="1"/>
              <p:nvPr/>
            </p:nvSpPr>
            <p:spPr>
              <a:xfrm>
                <a:off x="5086566" y="4355956"/>
                <a:ext cx="63132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𝑖𝑛𝑠</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m:t>
                          </m:r>
                        </m:e>
                        <m:sub>
                          <m:r>
                            <a:rPr lang="en-US" sz="2000" b="0" i="1" smtClean="0">
                              <a:solidFill>
                                <a:schemeClr val="bg1"/>
                              </a:solidFill>
                              <a:latin typeface="Cambria Math" panose="02040503050406030204" pitchFamily="18" charset="0"/>
                            </a:rPr>
                            <m:t>1</m:t>
                          </m:r>
                        </m:sub>
                      </m:sSub>
                    </m:oMath>
                  </m:oMathPara>
                </a14:m>
                <a:endParaRPr lang="en-US" sz="2000" dirty="0">
                  <a:solidFill>
                    <a:schemeClr val="bg1"/>
                  </a:solidFill>
                </a:endParaRPr>
              </a:p>
            </p:txBody>
          </p:sp>
        </mc:Choice>
        <mc:Fallback xmlns="">
          <p:sp>
            <p:nvSpPr>
              <p:cNvPr id="40" name="TextBox 39">
                <a:extLst>
                  <a:ext uri="{FF2B5EF4-FFF2-40B4-BE49-F238E27FC236}">
                    <a16:creationId xmlns:a16="http://schemas.microsoft.com/office/drawing/2014/main" id="{C1874EA8-DBDA-3845-85EE-940BC5B42324}"/>
                  </a:ext>
                </a:extLst>
              </p:cNvPr>
              <p:cNvSpPr txBox="1">
                <a:spLocks noRot="1" noChangeAspect="1" noMove="1" noResize="1" noEditPoints="1" noAdjustHandles="1" noChangeArrowheads="1" noChangeShapeType="1" noTextEdit="1"/>
              </p:cNvSpPr>
              <p:nvPr/>
            </p:nvSpPr>
            <p:spPr>
              <a:xfrm>
                <a:off x="5086566" y="4355956"/>
                <a:ext cx="631327" cy="307777"/>
              </a:xfrm>
              <a:prstGeom prst="rect">
                <a:avLst/>
              </a:prstGeom>
              <a:blipFill>
                <a:blip r:embed="rId15"/>
                <a:stretch>
                  <a:fillRect l="-7843" r="-196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2A8B07-A828-164B-AC5D-C32642080F33}"/>
                  </a:ext>
                </a:extLst>
              </p:cNvPr>
              <p:cNvSpPr txBox="1"/>
              <p:nvPr/>
            </p:nvSpPr>
            <p:spPr>
              <a:xfrm>
                <a:off x="6460417" y="4363322"/>
                <a:ext cx="6372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𝑖𝑛𝑠</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xmlns="">
          <p:sp>
            <p:nvSpPr>
              <p:cNvPr id="41" name="TextBox 40">
                <a:extLst>
                  <a:ext uri="{FF2B5EF4-FFF2-40B4-BE49-F238E27FC236}">
                    <a16:creationId xmlns:a16="http://schemas.microsoft.com/office/drawing/2014/main" id="{6F2A8B07-A828-164B-AC5D-C32642080F33}"/>
                  </a:ext>
                </a:extLst>
              </p:cNvPr>
              <p:cNvSpPr txBox="1">
                <a:spLocks noRot="1" noChangeAspect="1" noMove="1" noResize="1" noEditPoints="1" noAdjustHandles="1" noChangeArrowheads="1" noChangeShapeType="1" noTextEdit="1"/>
              </p:cNvSpPr>
              <p:nvPr/>
            </p:nvSpPr>
            <p:spPr>
              <a:xfrm>
                <a:off x="6460417" y="4363322"/>
                <a:ext cx="637289" cy="307777"/>
              </a:xfrm>
              <a:prstGeom prst="rect">
                <a:avLst/>
              </a:prstGeom>
              <a:blipFill>
                <a:blip r:embed="rId16"/>
                <a:stretch>
                  <a:fillRect l="-7843" r="-196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DDD1DEB-BB9B-6F4F-A563-D9388234D78D}"/>
                  </a:ext>
                </a:extLst>
              </p:cNvPr>
              <p:cNvSpPr txBox="1"/>
              <p:nvPr/>
            </p:nvSpPr>
            <p:spPr>
              <a:xfrm>
                <a:off x="7802460" y="4367947"/>
                <a:ext cx="6372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𝑖𝑛𝑠</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xmlns="">
          <p:sp>
            <p:nvSpPr>
              <p:cNvPr id="42" name="TextBox 41">
                <a:extLst>
                  <a:ext uri="{FF2B5EF4-FFF2-40B4-BE49-F238E27FC236}">
                    <a16:creationId xmlns:a16="http://schemas.microsoft.com/office/drawing/2014/main" id="{9DDD1DEB-BB9B-6F4F-A563-D9388234D78D}"/>
                  </a:ext>
                </a:extLst>
              </p:cNvPr>
              <p:cNvSpPr txBox="1">
                <a:spLocks noRot="1" noChangeAspect="1" noMove="1" noResize="1" noEditPoints="1" noAdjustHandles="1" noChangeArrowheads="1" noChangeShapeType="1" noTextEdit="1"/>
              </p:cNvSpPr>
              <p:nvPr/>
            </p:nvSpPr>
            <p:spPr>
              <a:xfrm>
                <a:off x="7802460" y="4367947"/>
                <a:ext cx="637289" cy="307777"/>
              </a:xfrm>
              <a:prstGeom prst="rect">
                <a:avLst/>
              </a:prstGeom>
              <a:blipFill>
                <a:blip r:embed="rId17"/>
                <a:stretch>
                  <a:fillRect l="-7843" r="-1961"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96683DC-6578-9642-8639-846313927514}"/>
                  </a:ext>
                </a:extLst>
              </p:cNvPr>
              <p:cNvSpPr txBox="1"/>
              <p:nvPr/>
            </p:nvSpPr>
            <p:spPr>
              <a:xfrm>
                <a:off x="10577160" y="4366977"/>
                <a:ext cx="67371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𝑖𝑛𝑠</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m:t>
                          </m:r>
                        </m:e>
                        <m:sub>
                          <m:r>
                            <a:rPr lang="en-US" sz="2000" b="0" i="1" smtClean="0">
                              <a:solidFill>
                                <a:schemeClr val="bg1"/>
                              </a:solidFill>
                              <a:latin typeface="Cambria Math" panose="02040503050406030204" pitchFamily="18" charset="0"/>
                            </a:rPr>
                            <m:t>𝑁</m:t>
                          </m:r>
                        </m:sub>
                      </m:sSub>
                    </m:oMath>
                  </m:oMathPara>
                </a14:m>
                <a:endParaRPr lang="en-US" sz="2000" dirty="0">
                  <a:solidFill>
                    <a:schemeClr val="bg1"/>
                  </a:solidFill>
                </a:endParaRPr>
              </a:p>
            </p:txBody>
          </p:sp>
        </mc:Choice>
        <mc:Fallback xmlns="">
          <p:sp>
            <p:nvSpPr>
              <p:cNvPr id="43" name="TextBox 42">
                <a:extLst>
                  <a:ext uri="{FF2B5EF4-FFF2-40B4-BE49-F238E27FC236}">
                    <a16:creationId xmlns:a16="http://schemas.microsoft.com/office/drawing/2014/main" id="{696683DC-6578-9642-8639-846313927514}"/>
                  </a:ext>
                </a:extLst>
              </p:cNvPr>
              <p:cNvSpPr txBox="1">
                <a:spLocks noRot="1" noChangeAspect="1" noMove="1" noResize="1" noEditPoints="1" noAdjustHandles="1" noChangeArrowheads="1" noChangeShapeType="1" noTextEdit="1"/>
              </p:cNvSpPr>
              <p:nvPr/>
            </p:nvSpPr>
            <p:spPr>
              <a:xfrm>
                <a:off x="10577160" y="4366977"/>
                <a:ext cx="673711" cy="307777"/>
              </a:xfrm>
              <a:prstGeom prst="rect">
                <a:avLst/>
              </a:prstGeom>
              <a:blipFill>
                <a:blip r:embed="rId18"/>
                <a:stretch>
                  <a:fillRect l="-7273"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5D827F-06FE-DA4C-A162-24EFD76E7B74}"/>
                  </a:ext>
                </a:extLst>
              </p:cNvPr>
              <p:cNvSpPr txBox="1"/>
              <p:nvPr/>
            </p:nvSpPr>
            <p:spPr>
              <a:xfrm>
                <a:off x="5086020" y="6004978"/>
                <a:ext cx="6970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𝑖𝑛𝑠</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
          <p:sp>
            <p:nvSpPr>
              <p:cNvPr id="44" name="TextBox 43">
                <a:extLst>
                  <a:ext uri="{FF2B5EF4-FFF2-40B4-BE49-F238E27FC236}">
                    <a16:creationId xmlns:a16="http://schemas.microsoft.com/office/drawing/2014/main" id="{5D5D827F-06FE-DA4C-A162-24EFD76E7B74}"/>
                  </a:ext>
                </a:extLst>
              </p:cNvPr>
              <p:cNvSpPr txBox="1">
                <a:spLocks noRot="1" noChangeAspect="1" noMove="1" noResize="1" noEditPoints="1" noAdjustHandles="1" noChangeArrowheads="1" noChangeShapeType="1" noTextEdit="1"/>
              </p:cNvSpPr>
              <p:nvPr/>
            </p:nvSpPr>
            <p:spPr>
              <a:xfrm>
                <a:off x="5086020" y="6004978"/>
                <a:ext cx="697050" cy="307777"/>
              </a:xfrm>
              <a:prstGeom prst="rect">
                <a:avLst/>
              </a:prstGeom>
              <a:blipFill>
                <a:blip r:embed="rId19"/>
                <a:stretch>
                  <a:fillRect l="-7143" r="-892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B96AA3C-874A-3C45-ABA1-AB007A073384}"/>
                  </a:ext>
                </a:extLst>
              </p:cNvPr>
              <p:cNvSpPr txBox="1"/>
              <p:nvPr/>
            </p:nvSpPr>
            <p:spPr>
              <a:xfrm>
                <a:off x="6459871" y="6012344"/>
                <a:ext cx="703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𝑖𝑛𝑠</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
          <p:sp>
            <p:nvSpPr>
              <p:cNvPr id="45" name="TextBox 44">
                <a:extLst>
                  <a:ext uri="{FF2B5EF4-FFF2-40B4-BE49-F238E27FC236}">
                    <a16:creationId xmlns:a16="http://schemas.microsoft.com/office/drawing/2014/main" id="{2B96AA3C-874A-3C45-ABA1-AB007A073384}"/>
                  </a:ext>
                </a:extLst>
              </p:cNvPr>
              <p:cNvSpPr txBox="1">
                <a:spLocks noRot="1" noChangeAspect="1" noMove="1" noResize="1" noEditPoints="1" noAdjustHandles="1" noChangeArrowheads="1" noChangeShapeType="1" noTextEdit="1"/>
              </p:cNvSpPr>
              <p:nvPr/>
            </p:nvSpPr>
            <p:spPr>
              <a:xfrm>
                <a:off x="6459871" y="6012344"/>
                <a:ext cx="703013" cy="307777"/>
              </a:xfrm>
              <a:prstGeom prst="rect">
                <a:avLst/>
              </a:prstGeom>
              <a:blipFill>
                <a:blip r:embed="rId20"/>
                <a:stretch>
                  <a:fillRect l="-7143" r="-892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9EA60E-80B9-1D4A-9756-6FD47710A64C}"/>
                  </a:ext>
                </a:extLst>
              </p:cNvPr>
              <p:cNvSpPr txBox="1"/>
              <p:nvPr/>
            </p:nvSpPr>
            <p:spPr>
              <a:xfrm>
                <a:off x="7801914" y="6016969"/>
                <a:ext cx="634084" cy="307777"/>
              </a:xfrm>
              <a:prstGeom prst="rect">
                <a:avLst/>
              </a:prstGeom>
              <a:noFill/>
            </p:spPr>
            <p:txBody>
              <a:bodyPr wrap="none" lIns="0" tIns="0" rIns="0" bIns="0" rtlCol="0">
                <a:spAutoFit/>
              </a:bodyPr>
              <a:lstStyle/>
              <a:p>
                <a14:m>
                  <m:oMath xmlns:m="http://schemas.openxmlformats.org/officeDocument/2006/math">
                    <m:r>
                      <a:rPr lang="en-US" sz="2000" b="0" i="1" smtClean="0">
                        <a:solidFill>
                          <a:schemeClr val="bg1"/>
                        </a:solidFill>
                        <a:latin typeface="Cambria Math" panose="02040503050406030204" pitchFamily="18" charset="0"/>
                      </a:rPr>
                      <m:t>𝑖𝑛𝑠</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m:t>
                        </m:r>
                      </m:e>
                      <m:sub>
                        <m:r>
                          <a:rPr lang="en-US" sz="2000" b="0" i="1" smtClean="0">
                            <a:solidFill>
                              <a:schemeClr val="bg1"/>
                            </a:solidFill>
                            <a:latin typeface="Cambria Math" panose="02040503050406030204" pitchFamily="18" charset="0"/>
                          </a:rPr>
                          <m:t>3</m:t>
                        </m:r>
                      </m:sub>
                    </m:sSub>
                  </m:oMath>
                </a14:m>
                <a:r>
                  <a:rPr lang="en-US" sz="2000" dirty="0">
                    <a:solidFill>
                      <a:schemeClr val="bg1"/>
                    </a:solidFill>
                  </a:rPr>
                  <a:t>’</a:t>
                </a:r>
              </a:p>
            </p:txBody>
          </p:sp>
        </mc:Choice>
        <mc:Fallback xmlns="">
          <p:sp>
            <p:nvSpPr>
              <p:cNvPr id="46" name="TextBox 45">
                <a:extLst>
                  <a:ext uri="{FF2B5EF4-FFF2-40B4-BE49-F238E27FC236}">
                    <a16:creationId xmlns:a16="http://schemas.microsoft.com/office/drawing/2014/main" id="{F49EA60E-80B9-1D4A-9756-6FD47710A64C}"/>
                  </a:ext>
                </a:extLst>
              </p:cNvPr>
              <p:cNvSpPr txBox="1">
                <a:spLocks noRot="1" noChangeAspect="1" noMove="1" noResize="1" noEditPoints="1" noAdjustHandles="1" noChangeArrowheads="1" noChangeShapeType="1" noTextEdit="1"/>
              </p:cNvSpPr>
              <p:nvPr/>
            </p:nvSpPr>
            <p:spPr>
              <a:xfrm>
                <a:off x="7801914" y="6016969"/>
                <a:ext cx="634084" cy="307777"/>
              </a:xfrm>
              <a:prstGeom prst="rect">
                <a:avLst/>
              </a:prstGeom>
              <a:blipFill>
                <a:blip r:embed="rId21"/>
                <a:stretch>
                  <a:fillRect l="-13725" t="-23077" r="-21569"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F8C73A6-A3D2-8644-9109-91302F6F2C74}"/>
                  </a:ext>
                </a:extLst>
              </p:cNvPr>
              <p:cNvSpPr txBox="1"/>
              <p:nvPr/>
            </p:nvSpPr>
            <p:spPr>
              <a:xfrm>
                <a:off x="10576614" y="6015999"/>
                <a:ext cx="670505" cy="307777"/>
              </a:xfrm>
              <a:prstGeom prst="rect">
                <a:avLst/>
              </a:prstGeom>
              <a:noFill/>
            </p:spPr>
            <p:txBody>
              <a:bodyPr wrap="none" lIns="0" tIns="0" rIns="0" bIns="0" rtlCol="0">
                <a:spAutoFit/>
              </a:bodyPr>
              <a:lstStyle/>
              <a:p>
                <a14:m>
                  <m:oMath xmlns:m="http://schemas.openxmlformats.org/officeDocument/2006/math">
                    <m:r>
                      <a:rPr lang="en-US" sz="2000" b="0" i="1" smtClean="0">
                        <a:solidFill>
                          <a:schemeClr val="bg1"/>
                        </a:solidFill>
                        <a:latin typeface="Cambria Math" panose="02040503050406030204" pitchFamily="18" charset="0"/>
                      </a:rPr>
                      <m:t>𝑖𝑛𝑠</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m:t>
                        </m:r>
                      </m:e>
                      <m:sub>
                        <m:r>
                          <a:rPr lang="en-US" sz="2000" b="0" i="1" smtClean="0">
                            <a:solidFill>
                              <a:schemeClr val="bg1"/>
                            </a:solidFill>
                            <a:latin typeface="Cambria Math" panose="02040503050406030204" pitchFamily="18" charset="0"/>
                          </a:rPr>
                          <m:t>𝑁</m:t>
                        </m:r>
                      </m:sub>
                    </m:sSub>
                  </m:oMath>
                </a14:m>
                <a:r>
                  <a:rPr lang="en-US" sz="2000" dirty="0">
                    <a:solidFill>
                      <a:schemeClr val="bg1"/>
                    </a:solidFill>
                  </a:rPr>
                  <a:t>’</a:t>
                </a:r>
              </a:p>
            </p:txBody>
          </p:sp>
        </mc:Choice>
        <mc:Fallback xmlns="">
          <p:sp>
            <p:nvSpPr>
              <p:cNvPr id="47" name="TextBox 46">
                <a:extLst>
                  <a:ext uri="{FF2B5EF4-FFF2-40B4-BE49-F238E27FC236}">
                    <a16:creationId xmlns:a16="http://schemas.microsoft.com/office/drawing/2014/main" id="{2F8C73A6-A3D2-8644-9109-91302F6F2C74}"/>
                  </a:ext>
                </a:extLst>
              </p:cNvPr>
              <p:cNvSpPr txBox="1">
                <a:spLocks noRot="1" noChangeAspect="1" noMove="1" noResize="1" noEditPoints="1" noAdjustHandles="1" noChangeArrowheads="1" noChangeShapeType="1" noTextEdit="1"/>
              </p:cNvSpPr>
              <p:nvPr/>
            </p:nvSpPr>
            <p:spPr>
              <a:xfrm>
                <a:off x="10576614" y="6015999"/>
                <a:ext cx="670505" cy="307777"/>
              </a:xfrm>
              <a:prstGeom prst="rect">
                <a:avLst/>
              </a:prstGeom>
              <a:blipFill>
                <a:blip r:embed="rId22"/>
                <a:stretch>
                  <a:fillRect l="-11111" t="-24000" r="-22222" b="-48000"/>
                </a:stretch>
              </a:blipFill>
            </p:spPr>
            <p:txBody>
              <a:bodyPr/>
              <a:lstStyle/>
              <a:p>
                <a:r>
                  <a:rPr lang="en-US">
                    <a:noFill/>
                  </a:rPr>
                  <a:t> </a:t>
                </a:r>
              </a:p>
            </p:txBody>
          </p:sp>
        </mc:Fallback>
      </mc:AlternateContent>
      <p:sp>
        <p:nvSpPr>
          <p:cNvPr id="48" name="Slide Number Placeholder 47">
            <a:extLst>
              <a:ext uri="{FF2B5EF4-FFF2-40B4-BE49-F238E27FC236}">
                <a16:creationId xmlns:a16="http://schemas.microsoft.com/office/drawing/2014/main" id="{D9B6CAB8-41DF-EA44-A5EA-B93C260271FE}"/>
              </a:ext>
            </a:extLst>
          </p:cNvPr>
          <p:cNvSpPr>
            <a:spLocks noGrp="1"/>
          </p:cNvSpPr>
          <p:nvPr>
            <p:ph type="sldNum" sz="quarter" idx="11"/>
          </p:nvPr>
        </p:nvSpPr>
        <p:spPr/>
        <p:txBody>
          <a:bodyPr/>
          <a:lstStyle/>
          <a:p>
            <a:fld id="{86996F19-3FA7-3441-9750-1B9463D7BCAE}" type="slidenum">
              <a:rPr lang="en-US" smtClean="0"/>
              <a:pPr/>
              <a:t>22</a:t>
            </a:fld>
            <a:endParaRPr lang="en-US"/>
          </a:p>
        </p:txBody>
      </p:sp>
    </p:spTree>
    <p:extLst>
      <p:ext uri="{BB962C8B-B14F-4D97-AF65-F5344CB8AC3E}">
        <p14:creationId xmlns:p14="http://schemas.microsoft.com/office/powerpoint/2010/main" val="233557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10" grpId="0" animBg="1"/>
      <p:bldP spid="12" grpId="0" animBg="1"/>
      <p:bldP spid="14" grpId="0" animBg="1"/>
      <p:bldP spid="16" grpId="0" animBg="1"/>
      <p:bldP spid="18" grpId="0"/>
      <p:bldP spid="19" grpId="0" animBg="1"/>
      <p:bldP spid="21" grpId="0" animBg="1"/>
      <p:bldP spid="23" grpId="0" animBg="1"/>
      <p:bldP spid="25" grpId="0" animBg="1"/>
      <p:bldP spid="27" grpId="0" animBg="1"/>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Is it sound?</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1645921"/>
            <a:ext cx="13510260" cy="1470426"/>
          </a:xfrm>
        </p:spPr>
        <p:txBody>
          <a:bodyPr/>
          <a:lstStyle/>
          <a:p>
            <a:r>
              <a:rPr lang="en-US" dirty="0"/>
              <a:t>Proving </a:t>
            </a:r>
            <a:r>
              <a:rPr lang="en-US" b="1" dirty="0"/>
              <a:t>soundness of abstraction</a:t>
            </a:r>
            <a:r>
              <a:rPr lang="en-US" dirty="0"/>
              <a:t> is similar to proving </a:t>
            </a:r>
            <a:r>
              <a:rPr lang="en-US" b="1" dirty="0"/>
              <a:t>correctness of a compiler</a:t>
            </a:r>
          </a:p>
          <a:p>
            <a:pPr marL="457200" indent="-457200">
              <a:buFont typeface="Arial" panose="020B0604020202020204" pitchFamily="34" charset="0"/>
              <a:buChar char="•"/>
            </a:pPr>
            <a:r>
              <a:rPr lang="en-US" sz="2400" dirty="0"/>
              <a:t>Show: There exists a </a:t>
            </a:r>
            <a:r>
              <a:rPr lang="en-US" sz="2400" b="1" dirty="0"/>
              <a:t>refinement mapping</a:t>
            </a:r>
          </a:p>
          <a:p>
            <a:pPr marL="457200" indent="-457200">
              <a:buFont typeface="Arial" panose="020B0604020202020204" pitchFamily="34" charset="0"/>
              <a:buChar char="•"/>
            </a:pPr>
            <a:endParaRPr lang="en-US" sz="2400" b="1" dirty="0"/>
          </a:p>
        </p:txBody>
      </p:sp>
      <p:pic>
        <p:nvPicPr>
          <p:cNvPr id="4" name="Graphic 3" descr="Web design">
            <a:extLst>
              <a:ext uri="{FF2B5EF4-FFF2-40B4-BE49-F238E27FC236}">
                <a16:creationId xmlns:a16="http://schemas.microsoft.com/office/drawing/2014/main" id="{092C0754-2247-554D-A436-E033C53981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6584" y="5168595"/>
            <a:ext cx="914400" cy="914400"/>
          </a:xfrm>
          <a:prstGeom prst="rect">
            <a:avLst/>
          </a:prstGeom>
        </p:spPr>
      </p:pic>
      <p:sp>
        <p:nvSpPr>
          <p:cNvPr id="5" name="TextBox 4">
            <a:extLst>
              <a:ext uri="{FF2B5EF4-FFF2-40B4-BE49-F238E27FC236}">
                <a16:creationId xmlns:a16="http://schemas.microsoft.com/office/drawing/2014/main" id="{C69E7A0A-A091-F549-8444-C7277A94A053}"/>
              </a:ext>
            </a:extLst>
          </p:cNvPr>
          <p:cNvSpPr txBox="1"/>
          <p:nvPr/>
        </p:nvSpPr>
        <p:spPr>
          <a:xfrm>
            <a:off x="8357480" y="5986330"/>
            <a:ext cx="1996059" cy="369332"/>
          </a:xfrm>
          <a:prstGeom prst="rect">
            <a:avLst/>
          </a:prstGeom>
          <a:noFill/>
        </p:spPr>
        <p:txBody>
          <a:bodyPr wrap="none" rtlCol="0">
            <a:spAutoFit/>
          </a:bodyPr>
          <a:lstStyle/>
          <a:p>
            <a:r>
              <a:rPr lang="en-US" sz="1800" dirty="0">
                <a:solidFill>
                  <a:schemeClr val="bg1"/>
                </a:solidFill>
              </a:rPr>
              <a:t>Original program</a:t>
            </a:r>
          </a:p>
        </p:txBody>
      </p:sp>
      <p:pic>
        <p:nvPicPr>
          <p:cNvPr id="6" name="Graphic 5" descr="Web design">
            <a:extLst>
              <a:ext uri="{FF2B5EF4-FFF2-40B4-BE49-F238E27FC236}">
                <a16:creationId xmlns:a16="http://schemas.microsoft.com/office/drawing/2014/main" id="{F305F7AF-D8F4-8045-86C5-30AE1AA880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6584" y="3424815"/>
            <a:ext cx="914400" cy="914400"/>
          </a:xfrm>
          <a:prstGeom prst="rect">
            <a:avLst/>
          </a:prstGeom>
        </p:spPr>
      </p:pic>
      <p:sp>
        <p:nvSpPr>
          <p:cNvPr id="7" name="TextBox 6">
            <a:extLst>
              <a:ext uri="{FF2B5EF4-FFF2-40B4-BE49-F238E27FC236}">
                <a16:creationId xmlns:a16="http://schemas.microsoft.com/office/drawing/2014/main" id="{A7D75AE8-3C72-E54D-8002-70A77062AA2B}"/>
              </a:ext>
            </a:extLst>
          </p:cNvPr>
          <p:cNvSpPr txBox="1"/>
          <p:nvPr/>
        </p:nvSpPr>
        <p:spPr>
          <a:xfrm>
            <a:off x="8357480" y="4242550"/>
            <a:ext cx="2284600" cy="369332"/>
          </a:xfrm>
          <a:prstGeom prst="rect">
            <a:avLst/>
          </a:prstGeom>
          <a:noFill/>
        </p:spPr>
        <p:txBody>
          <a:bodyPr wrap="none" rtlCol="0">
            <a:spAutoFit/>
          </a:bodyPr>
          <a:lstStyle/>
          <a:p>
            <a:r>
              <a:rPr lang="en-US" sz="1800" dirty="0">
                <a:solidFill>
                  <a:schemeClr val="bg1"/>
                </a:solidFill>
              </a:rPr>
              <a:t>Abstracted program</a:t>
            </a:r>
          </a:p>
        </p:txBody>
      </p:sp>
      <p:sp>
        <p:nvSpPr>
          <p:cNvPr id="8" name="Oval 7">
            <a:extLst>
              <a:ext uri="{FF2B5EF4-FFF2-40B4-BE49-F238E27FC236}">
                <a16:creationId xmlns:a16="http://schemas.microsoft.com/office/drawing/2014/main" id="{DD34B7AE-301C-A94F-8F68-74215A528284}"/>
              </a:ext>
            </a:extLst>
          </p:cNvPr>
          <p:cNvSpPr/>
          <p:nvPr/>
        </p:nvSpPr>
        <p:spPr>
          <a:xfrm>
            <a:off x="10628047" y="5379393"/>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9" name="Straight Arrow Connector 8">
            <a:extLst>
              <a:ext uri="{FF2B5EF4-FFF2-40B4-BE49-F238E27FC236}">
                <a16:creationId xmlns:a16="http://schemas.microsoft.com/office/drawing/2014/main" id="{40C16708-DDA6-604C-AA06-A6A72F915692}"/>
              </a:ext>
            </a:extLst>
          </p:cNvPr>
          <p:cNvCxnSpPr>
            <a:cxnSpLocks/>
            <a:stCxn id="8" idx="6"/>
            <a:endCxn id="10" idx="2"/>
          </p:cNvCxnSpPr>
          <p:nvPr/>
        </p:nvCxnSpPr>
        <p:spPr>
          <a:xfrm>
            <a:off x="11379829" y="5645064"/>
            <a:ext cx="13593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0033518-3F00-9E40-B0A9-6C26B2900141}"/>
              </a:ext>
            </a:extLst>
          </p:cNvPr>
          <p:cNvSpPr/>
          <p:nvPr/>
        </p:nvSpPr>
        <p:spPr>
          <a:xfrm>
            <a:off x="12739181" y="5379393"/>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1" name="Oval 10">
            <a:extLst>
              <a:ext uri="{FF2B5EF4-FFF2-40B4-BE49-F238E27FC236}">
                <a16:creationId xmlns:a16="http://schemas.microsoft.com/office/drawing/2014/main" id="{CC6EF62E-3052-704C-B25F-B7CC873BD078}"/>
              </a:ext>
            </a:extLst>
          </p:cNvPr>
          <p:cNvSpPr/>
          <p:nvPr/>
        </p:nvSpPr>
        <p:spPr>
          <a:xfrm>
            <a:off x="10628047" y="3604932"/>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2" name="Straight Arrow Connector 11">
            <a:extLst>
              <a:ext uri="{FF2B5EF4-FFF2-40B4-BE49-F238E27FC236}">
                <a16:creationId xmlns:a16="http://schemas.microsoft.com/office/drawing/2014/main" id="{AA8535CC-6063-6740-B438-2E1F3C1E5F95}"/>
              </a:ext>
            </a:extLst>
          </p:cNvPr>
          <p:cNvCxnSpPr>
            <a:cxnSpLocks/>
            <a:stCxn id="11" idx="6"/>
            <a:endCxn id="13" idx="2"/>
          </p:cNvCxnSpPr>
          <p:nvPr/>
        </p:nvCxnSpPr>
        <p:spPr>
          <a:xfrm>
            <a:off x="11379829" y="3870603"/>
            <a:ext cx="13593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A391AC9-AF9A-DC4C-8B41-ADD6FD87C78F}"/>
              </a:ext>
            </a:extLst>
          </p:cNvPr>
          <p:cNvSpPr/>
          <p:nvPr/>
        </p:nvSpPr>
        <p:spPr>
          <a:xfrm>
            <a:off x="12739181" y="3604932"/>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890FE15-37F5-4E4C-A5C7-BAA96991DBCE}"/>
                  </a:ext>
                </a:extLst>
              </p:cNvPr>
              <p:cNvSpPr txBox="1"/>
              <p:nvPr/>
            </p:nvSpPr>
            <p:spPr>
              <a:xfrm>
                <a:off x="10888418" y="5485554"/>
                <a:ext cx="2746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1</m:t>
                          </m:r>
                        </m:sub>
                      </m:sSub>
                    </m:oMath>
                  </m:oMathPara>
                </a14:m>
                <a:endParaRPr lang="en-US" sz="1800" dirty="0">
                  <a:solidFill>
                    <a:schemeClr val="bg1"/>
                  </a:solidFill>
                </a:endParaRPr>
              </a:p>
            </p:txBody>
          </p:sp>
        </mc:Choice>
        <mc:Fallback>
          <p:sp>
            <p:nvSpPr>
              <p:cNvPr id="14" name="TextBox 13">
                <a:extLst>
                  <a:ext uri="{FF2B5EF4-FFF2-40B4-BE49-F238E27FC236}">
                    <a16:creationId xmlns:a16="http://schemas.microsoft.com/office/drawing/2014/main" id="{A890FE15-37F5-4E4C-A5C7-BAA96991DBCE}"/>
                  </a:ext>
                </a:extLst>
              </p:cNvPr>
              <p:cNvSpPr txBox="1">
                <a:spLocks noRot="1" noChangeAspect="1" noMove="1" noResize="1" noEditPoints="1" noAdjustHandles="1" noChangeArrowheads="1" noChangeShapeType="1" noTextEdit="1"/>
              </p:cNvSpPr>
              <p:nvPr/>
            </p:nvSpPr>
            <p:spPr>
              <a:xfrm>
                <a:off x="10888418" y="5485554"/>
                <a:ext cx="274626" cy="276999"/>
              </a:xfrm>
              <a:prstGeom prst="rect">
                <a:avLst/>
              </a:prstGeom>
              <a:blipFill>
                <a:blip r:embed="rId5"/>
                <a:stretch>
                  <a:fillRect l="-18182" r="-4545"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C61CCFD-FAF0-A449-B75F-29924027E326}"/>
                  </a:ext>
                </a:extLst>
              </p:cNvPr>
              <p:cNvSpPr txBox="1"/>
              <p:nvPr/>
            </p:nvSpPr>
            <p:spPr>
              <a:xfrm>
                <a:off x="12980455" y="5478642"/>
                <a:ext cx="279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2</m:t>
                          </m:r>
                        </m:sub>
                      </m:sSub>
                    </m:oMath>
                  </m:oMathPara>
                </a14:m>
                <a:endParaRPr lang="en-US" sz="1800" dirty="0">
                  <a:solidFill>
                    <a:schemeClr val="bg1"/>
                  </a:solidFill>
                </a:endParaRPr>
              </a:p>
            </p:txBody>
          </p:sp>
        </mc:Choice>
        <mc:Fallback>
          <p:sp>
            <p:nvSpPr>
              <p:cNvPr id="15" name="TextBox 14">
                <a:extLst>
                  <a:ext uri="{FF2B5EF4-FFF2-40B4-BE49-F238E27FC236}">
                    <a16:creationId xmlns:a16="http://schemas.microsoft.com/office/drawing/2014/main" id="{FC61CCFD-FAF0-A449-B75F-29924027E326}"/>
                  </a:ext>
                </a:extLst>
              </p:cNvPr>
              <p:cNvSpPr txBox="1">
                <a:spLocks noRot="1" noChangeAspect="1" noMove="1" noResize="1" noEditPoints="1" noAdjustHandles="1" noChangeArrowheads="1" noChangeShapeType="1" noTextEdit="1"/>
              </p:cNvSpPr>
              <p:nvPr/>
            </p:nvSpPr>
            <p:spPr>
              <a:xfrm>
                <a:off x="12980455" y="5478642"/>
                <a:ext cx="279948" cy="276999"/>
              </a:xfrm>
              <a:prstGeom prst="rect">
                <a:avLst/>
              </a:prstGeom>
              <a:blipFill>
                <a:blip r:embed="rId6"/>
                <a:stretch>
                  <a:fillRect l="-13043" r="-4348"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8611ED4-E396-7B4F-95FD-1D8F86D16C96}"/>
                  </a:ext>
                </a:extLst>
              </p:cNvPr>
              <p:cNvSpPr txBox="1"/>
              <p:nvPr/>
            </p:nvSpPr>
            <p:spPr>
              <a:xfrm>
                <a:off x="10890917" y="3712616"/>
                <a:ext cx="271421"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1</m:t>
                        </m:r>
                      </m:sub>
                    </m:sSub>
                  </m:oMath>
                </a14:m>
                <a:r>
                  <a:rPr lang="en-US" sz="1800" dirty="0">
                    <a:solidFill>
                      <a:schemeClr val="bg1"/>
                    </a:solidFill>
                  </a:rPr>
                  <a:t>’</a:t>
                </a:r>
              </a:p>
            </p:txBody>
          </p:sp>
        </mc:Choice>
        <mc:Fallback>
          <p:sp>
            <p:nvSpPr>
              <p:cNvPr id="16" name="TextBox 15">
                <a:extLst>
                  <a:ext uri="{FF2B5EF4-FFF2-40B4-BE49-F238E27FC236}">
                    <a16:creationId xmlns:a16="http://schemas.microsoft.com/office/drawing/2014/main" id="{58611ED4-E396-7B4F-95FD-1D8F86D16C96}"/>
                  </a:ext>
                </a:extLst>
              </p:cNvPr>
              <p:cNvSpPr txBox="1">
                <a:spLocks noRot="1" noChangeAspect="1" noMove="1" noResize="1" noEditPoints="1" noAdjustHandles="1" noChangeArrowheads="1" noChangeShapeType="1" noTextEdit="1"/>
              </p:cNvSpPr>
              <p:nvPr/>
            </p:nvSpPr>
            <p:spPr>
              <a:xfrm>
                <a:off x="10890917" y="3712616"/>
                <a:ext cx="271421" cy="276999"/>
              </a:xfrm>
              <a:prstGeom prst="rect">
                <a:avLst/>
              </a:prstGeom>
              <a:blipFill>
                <a:blip r:embed="rId7"/>
                <a:stretch>
                  <a:fillRect l="-27273" t="-27273" r="-50000" b="-5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EDFBE37-25F7-ED40-920D-E7F12594D6AA}"/>
                  </a:ext>
                </a:extLst>
              </p:cNvPr>
              <p:cNvSpPr txBox="1"/>
              <p:nvPr/>
            </p:nvSpPr>
            <p:spPr>
              <a:xfrm>
                <a:off x="12982954" y="3705704"/>
                <a:ext cx="339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m:oMathPara>
                </a14:m>
                <a:endParaRPr lang="en-US" sz="1800" dirty="0">
                  <a:solidFill>
                    <a:schemeClr val="bg1"/>
                  </a:solidFill>
                </a:endParaRPr>
              </a:p>
            </p:txBody>
          </p:sp>
        </mc:Choice>
        <mc:Fallback>
          <p:sp>
            <p:nvSpPr>
              <p:cNvPr id="17" name="TextBox 16">
                <a:extLst>
                  <a:ext uri="{FF2B5EF4-FFF2-40B4-BE49-F238E27FC236}">
                    <a16:creationId xmlns:a16="http://schemas.microsoft.com/office/drawing/2014/main" id="{BEDFBE37-25F7-ED40-920D-E7F12594D6AA}"/>
                  </a:ext>
                </a:extLst>
              </p:cNvPr>
              <p:cNvSpPr txBox="1">
                <a:spLocks noRot="1" noChangeAspect="1" noMove="1" noResize="1" noEditPoints="1" noAdjustHandles="1" noChangeArrowheads="1" noChangeShapeType="1" noTextEdit="1"/>
              </p:cNvSpPr>
              <p:nvPr/>
            </p:nvSpPr>
            <p:spPr>
              <a:xfrm>
                <a:off x="12982954" y="3705704"/>
                <a:ext cx="339260" cy="276999"/>
              </a:xfrm>
              <a:prstGeom prst="rect">
                <a:avLst/>
              </a:prstGeom>
              <a:blipFill>
                <a:blip r:embed="rId8"/>
                <a:stretch>
                  <a:fillRect l="-14815" t="-4348" r="-18519"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3BE909C-68EC-9A40-82C8-37C7EA3BC769}"/>
                  </a:ext>
                </a:extLst>
              </p:cNvPr>
              <p:cNvSpPr txBox="1"/>
              <p:nvPr/>
            </p:nvSpPr>
            <p:spPr>
              <a:xfrm>
                <a:off x="11764540" y="5347054"/>
                <a:ext cx="5698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𝑖𝑛𝑠</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𝑡</m:t>
                          </m:r>
                        </m:e>
                        <m:sub>
                          <m:r>
                            <a:rPr lang="en-US" sz="1800" b="0" i="1" smtClean="0">
                              <a:solidFill>
                                <a:schemeClr val="bg1"/>
                              </a:solidFill>
                              <a:latin typeface="Cambria Math" panose="02040503050406030204" pitchFamily="18" charset="0"/>
                            </a:rPr>
                            <m:t>1</m:t>
                          </m:r>
                        </m:sub>
                      </m:sSub>
                    </m:oMath>
                  </m:oMathPara>
                </a14:m>
                <a:endParaRPr lang="en-US" sz="1800" dirty="0">
                  <a:solidFill>
                    <a:schemeClr val="bg1"/>
                  </a:solidFill>
                </a:endParaRPr>
              </a:p>
            </p:txBody>
          </p:sp>
        </mc:Choice>
        <mc:Fallback>
          <p:sp>
            <p:nvSpPr>
              <p:cNvPr id="18" name="TextBox 17">
                <a:extLst>
                  <a:ext uri="{FF2B5EF4-FFF2-40B4-BE49-F238E27FC236}">
                    <a16:creationId xmlns:a16="http://schemas.microsoft.com/office/drawing/2014/main" id="{A3BE909C-68EC-9A40-82C8-37C7EA3BC769}"/>
                  </a:ext>
                </a:extLst>
              </p:cNvPr>
              <p:cNvSpPr txBox="1">
                <a:spLocks noRot="1" noChangeAspect="1" noMove="1" noResize="1" noEditPoints="1" noAdjustHandles="1" noChangeArrowheads="1" noChangeShapeType="1" noTextEdit="1"/>
              </p:cNvSpPr>
              <p:nvPr/>
            </p:nvSpPr>
            <p:spPr>
              <a:xfrm>
                <a:off x="11764540" y="5347054"/>
                <a:ext cx="569836" cy="276999"/>
              </a:xfrm>
              <a:prstGeom prst="rect">
                <a:avLst/>
              </a:prstGeom>
              <a:blipFill>
                <a:blip r:embed="rId9"/>
                <a:stretch>
                  <a:fillRect l="-8696" r="-2174"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2096A08-4112-374E-89B9-7C409D5C2FDC}"/>
                  </a:ext>
                </a:extLst>
              </p:cNvPr>
              <p:cNvSpPr txBox="1"/>
              <p:nvPr/>
            </p:nvSpPr>
            <p:spPr>
              <a:xfrm>
                <a:off x="11542396" y="3884440"/>
                <a:ext cx="9866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Tr</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𝑖𝑛𝑠</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𝑡</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oMath>
                  </m:oMathPara>
                </a14:m>
                <a:endParaRPr lang="en-US" sz="1800" dirty="0">
                  <a:solidFill>
                    <a:schemeClr val="bg1"/>
                  </a:solidFill>
                </a:endParaRPr>
              </a:p>
            </p:txBody>
          </p:sp>
        </mc:Choice>
        <mc:Fallback>
          <p:sp>
            <p:nvSpPr>
              <p:cNvPr id="19" name="TextBox 18">
                <a:extLst>
                  <a:ext uri="{FF2B5EF4-FFF2-40B4-BE49-F238E27FC236}">
                    <a16:creationId xmlns:a16="http://schemas.microsoft.com/office/drawing/2014/main" id="{B2096A08-4112-374E-89B9-7C409D5C2FDC}"/>
                  </a:ext>
                </a:extLst>
              </p:cNvPr>
              <p:cNvSpPr txBox="1">
                <a:spLocks noRot="1" noChangeAspect="1" noMove="1" noResize="1" noEditPoints="1" noAdjustHandles="1" noChangeArrowheads="1" noChangeShapeType="1" noTextEdit="1"/>
              </p:cNvSpPr>
              <p:nvPr/>
            </p:nvSpPr>
            <p:spPr>
              <a:xfrm>
                <a:off x="11542396" y="3884440"/>
                <a:ext cx="986616" cy="276999"/>
              </a:xfrm>
              <a:prstGeom prst="rect">
                <a:avLst/>
              </a:prstGeom>
              <a:blipFill>
                <a:blip r:embed="rId10"/>
                <a:stretch>
                  <a:fillRect l="-3797" r="-7595" b="-34783"/>
                </a:stretch>
              </a:blipFill>
            </p:spPr>
            <p:txBody>
              <a:bodyPr/>
              <a:lstStyle/>
              <a:p>
                <a:r>
                  <a:rPr lang="en-US">
                    <a:noFill/>
                  </a:rPr>
                  <a:t> </a:t>
                </a:r>
              </a:p>
            </p:txBody>
          </p:sp>
        </mc:Fallback>
      </mc:AlternateContent>
      <p:sp>
        <p:nvSpPr>
          <p:cNvPr id="20" name="Chevron 19">
            <a:extLst>
              <a:ext uri="{FF2B5EF4-FFF2-40B4-BE49-F238E27FC236}">
                <a16:creationId xmlns:a16="http://schemas.microsoft.com/office/drawing/2014/main" id="{5F0BEAF9-9CD1-5445-999A-F625F0109E48}"/>
              </a:ext>
            </a:extLst>
          </p:cNvPr>
          <p:cNvSpPr/>
          <p:nvPr/>
        </p:nvSpPr>
        <p:spPr>
          <a:xfrm rot="16200000">
            <a:off x="10387900" y="4691950"/>
            <a:ext cx="1232076" cy="142809"/>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1" name="Chevron 20">
            <a:extLst>
              <a:ext uri="{FF2B5EF4-FFF2-40B4-BE49-F238E27FC236}">
                <a16:creationId xmlns:a16="http://schemas.microsoft.com/office/drawing/2014/main" id="{6FB3B4C1-A27B-0B47-B667-BD450439F90E}"/>
              </a:ext>
            </a:extLst>
          </p:cNvPr>
          <p:cNvSpPr/>
          <p:nvPr/>
        </p:nvSpPr>
        <p:spPr>
          <a:xfrm rot="16200000">
            <a:off x="12499486" y="4691950"/>
            <a:ext cx="1232076" cy="142809"/>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9C6A4AF2-CF5C-5446-9E24-7CE05BF1D6AE}"/>
                  </a:ext>
                </a:extLst>
              </p:cNvPr>
              <p:cNvSpPr/>
              <p:nvPr/>
            </p:nvSpPr>
            <p:spPr>
              <a:xfrm>
                <a:off x="10185526" y="4649982"/>
                <a:ext cx="7467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m:t>
                          </m:r>
                        </m:sup>
                      </m:sSubSup>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1</m:t>
                          </m:r>
                        </m:sub>
                      </m:sSub>
                    </m:oMath>
                  </m:oMathPara>
                </a14:m>
                <a:endParaRPr lang="en-US" sz="1800" dirty="0">
                  <a:solidFill>
                    <a:schemeClr val="bg1"/>
                  </a:solidFill>
                </a:endParaRPr>
              </a:p>
            </p:txBody>
          </p:sp>
        </mc:Choice>
        <mc:Fallback>
          <p:sp>
            <p:nvSpPr>
              <p:cNvPr id="22" name="Rectangle 21">
                <a:extLst>
                  <a:ext uri="{FF2B5EF4-FFF2-40B4-BE49-F238E27FC236}">
                    <a16:creationId xmlns:a16="http://schemas.microsoft.com/office/drawing/2014/main" id="{9C6A4AF2-CF5C-5446-9E24-7CE05BF1D6AE}"/>
                  </a:ext>
                </a:extLst>
              </p:cNvPr>
              <p:cNvSpPr>
                <a:spLocks noRot="1" noChangeAspect="1" noMove="1" noResize="1" noEditPoints="1" noAdjustHandles="1" noChangeArrowheads="1" noChangeShapeType="1" noTextEdit="1"/>
              </p:cNvSpPr>
              <p:nvPr/>
            </p:nvSpPr>
            <p:spPr>
              <a:xfrm>
                <a:off x="10185526" y="4649982"/>
                <a:ext cx="746743" cy="369332"/>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B97621CD-0619-4B43-B0B2-475C97F4F6AB}"/>
                  </a:ext>
                </a:extLst>
              </p:cNvPr>
              <p:cNvSpPr/>
              <p:nvPr/>
            </p:nvSpPr>
            <p:spPr>
              <a:xfrm>
                <a:off x="13211928" y="4623033"/>
                <a:ext cx="757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2</m:t>
                          </m:r>
                        </m:sub>
                        <m:sup>
                          <m:r>
                            <a:rPr lang="en-US" sz="1800" i="1">
                              <a:solidFill>
                                <a:schemeClr val="bg1"/>
                              </a:solidFill>
                              <a:latin typeface="Cambria Math" panose="02040503050406030204" pitchFamily="18" charset="0"/>
                            </a:rPr>
                            <m:t>′</m:t>
                          </m:r>
                        </m:sup>
                      </m:sSubSup>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2</m:t>
                          </m:r>
                        </m:sub>
                      </m:sSub>
                    </m:oMath>
                  </m:oMathPara>
                </a14:m>
                <a:endParaRPr lang="en-US" sz="1800" dirty="0">
                  <a:solidFill>
                    <a:schemeClr val="bg1"/>
                  </a:solidFill>
                </a:endParaRPr>
              </a:p>
            </p:txBody>
          </p:sp>
        </mc:Choice>
        <mc:Fallback>
          <p:sp>
            <p:nvSpPr>
              <p:cNvPr id="23" name="Rectangle 22">
                <a:extLst>
                  <a:ext uri="{FF2B5EF4-FFF2-40B4-BE49-F238E27FC236}">
                    <a16:creationId xmlns:a16="http://schemas.microsoft.com/office/drawing/2014/main" id="{B97621CD-0619-4B43-B0B2-475C97F4F6AB}"/>
                  </a:ext>
                </a:extLst>
              </p:cNvPr>
              <p:cNvSpPr>
                <a:spLocks noRot="1" noChangeAspect="1" noMove="1" noResize="1" noEditPoints="1" noAdjustHandles="1" noChangeArrowheads="1" noChangeShapeType="1" noTextEdit="1"/>
              </p:cNvSpPr>
              <p:nvPr/>
            </p:nvSpPr>
            <p:spPr>
              <a:xfrm>
                <a:off x="13211928" y="4623033"/>
                <a:ext cx="757387" cy="369332"/>
              </a:xfrm>
              <a:prstGeom prst="rect">
                <a:avLst/>
              </a:prstGeom>
              <a:blipFill>
                <a:blip r:embed="rId12"/>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F91658-1126-9345-BD5D-C912D94B0756}"/>
                  </a:ext>
                </a:extLst>
              </p:cNvPr>
              <p:cNvSpPr txBox="1"/>
              <p:nvPr/>
            </p:nvSpPr>
            <p:spPr>
              <a:xfrm>
                <a:off x="817201" y="3116347"/>
                <a:ext cx="6944981" cy="4462184"/>
              </a:xfrm>
              <a:prstGeom prst="rect">
                <a:avLst/>
              </a:prstGeom>
              <a:noFill/>
            </p:spPr>
            <p:txBody>
              <a:bodyPr wrap="square" rtlCol="0">
                <a:spAutoFit/>
              </a:bodyPr>
              <a:lstStyle/>
              <a:p>
                <a:pPr algn="l"/>
                <a:r>
                  <a:rPr lang="en-US" sz="29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Need to show:</a:t>
                </a:r>
              </a:p>
              <a:p>
                <a:pPr algn="l"/>
                <a:endParaRPr lang="en-US" sz="29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lgn="l">
                  <a:buFont typeface="+mj-lt"/>
                  <a:buAutoNum type="arabicPeriod"/>
                </a:pPr>
                <a14:m>
                  <m:oMath xmlns:m="http://schemas.openxmlformats.org/officeDocument/2006/math">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m:t>
                    </m:r>
                  </m:oMath>
                </a14:m>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mapping between original program’s state space and abstracted programs state space</a:t>
                </a:r>
              </a:p>
              <a:p>
                <a:pPr marL="1188720" lvl="1" indent="-457200">
                  <a:buFont typeface="Arial" panose="020B0604020202020204" pitchFamily="34" charset="0"/>
                  <a:buChar char="•"/>
                </a:pPr>
                <a14:m>
                  <m:oMath xmlns:m="http://schemas.openxmlformats.org/officeDocument/2006/math">
                    <m:sSup>
                      <m:sSupPr>
                        <m:ctrlPr>
                          <a:rPr lang="en-US" sz="2400" i="1" smtClean="0">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𝑆</m:t>
                        </m:r>
                      </m:e>
                      <m:sup>
                        <m:r>
                          <a:rPr lang="en-US" sz="2400" i="1">
                            <a:solidFill>
                              <a:schemeClr val="bg1"/>
                            </a:solidFill>
                            <a:latin typeface="Cambria Math" panose="02040503050406030204" pitchFamily="18" charset="0"/>
                          </a:rPr>
                          <m:t>′</m:t>
                        </m:r>
                      </m:sup>
                    </m:sSup>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𝑆</m:t>
                    </m:r>
                  </m:oMath>
                </a14:m>
                <a:r>
                  <a:rPr lang="en-US" sz="2400" dirty="0">
                    <a:solidFill>
                      <a:schemeClr val="bg1"/>
                    </a:solidFill>
                  </a:rPr>
                  <a:t>: </a:t>
                </a:r>
                <a14:m>
                  <m:oMath xmlns:m="http://schemas.openxmlformats.org/officeDocument/2006/math">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𝑆</m:t>
                        </m:r>
                      </m:e>
                      <m:sup>
                        <m:r>
                          <a:rPr lang="en-US" sz="2400" i="1">
                            <a:solidFill>
                              <a:schemeClr val="bg1"/>
                            </a:solidFill>
                            <a:latin typeface="Cambria Math" panose="02040503050406030204" pitchFamily="18" charset="0"/>
                          </a:rPr>
                          <m:t>′</m:t>
                        </m:r>
                      </m:sup>
                    </m:sSup>
                  </m:oMath>
                </a14:m>
                <a:r>
                  <a:rPr lang="en-US" sz="2400" dirty="0">
                    <a:solidFill>
                      <a:schemeClr val="bg1"/>
                    </a:solidFill>
                  </a:rPr>
                  <a:t> is an abstraction of </a:t>
                </a:r>
                <a14:m>
                  <m:oMath xmlns:m="http://schemas.openxmlformats.org/officeDocument/2006/math">
                    <m:r>
                      <a:rPr lang="en-US" sz="2400" i="1">
                        <a:solidFill>
                          <a:schemeClr val="bg1"/>
                        </a:solidFill>
                        <a:latin typeface="Cambria Math" panose="02040503050406030204" pitchFamily="18" charset="0"/>
                      </a:rPr>
                      <m:t>𝑆</m:t>
                    </m:r>
                  </m:oMath>
                </a14:m>
                <a:endParaRPr lang="en-US" sz="2400" dirty="0">
                  <a:solidFill>
                    <a:schemeClr val="bg1"/>
                  </a:solidFill>
                </a:endParaRPr>
              </a:p>
              <a:p>
                <a:pPr marL="1188720" lvl="1" indent="-457200">
                  <a:buFont typeface="Arial" panose="020B0604020202020204" pitchFamily="34" charset="0"/>
                  <a:buChar char="•"/>
                </a:pPr>
                <a:endParaRPr lang="en-US" sz="2400" dirty="0">
                  <a:solidFill>
                    <a:schemeClr val="bg1"/>
                  </a:solidFill>
                </a:endParaRPr>
              </a:p>
              <a:p>
                <a:pPr marL="457200" indent="-457200">
                  <a:buFont typeface="+mj-lt"/>
                  <a:buAutoNum type="arabicPeriod"/>
                </a:pPr>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1</m:t>
                        </m:r>
                      </m:sub>
                    </m:sSub>
                    <m:groupChr>
                      <m:groupChrPr>
                        <m:chr m:val="→"/>
                        <m:vertJc m:val="bot"/>
                        <m:ctrlPr>
                          <a:rPr lang="en-US" sz="2400" i="1">
                            <a:solidFill>
                              <a:schemeClr val="bg1"/>
                            </a:solidFill>
                            <a:latin typeface="Cambria Math" panose="02040503050406030204" pitchFamily="18" charset="0"/>
                          </a:rPr>
                        </m:ctrlPr>
                      </m:groupChrPr>
                      <m:e>
                        <m:r>
                          <m:rPr>
                            <m:brk m:alnAt="2"/>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𝑛𝑠𝑡</m:t>
                        </m:r>
                      </m:e>
                    </m:groupCh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2</m:t>
                        </m:r>
                      </m:sub>
                    </m:sSub>
                    <m:r>
                      <a:rPr lang="en-US" sz="2400" i="1">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m:t>
                        </m:r>
                      </m:sup>
                    </m:sSubSup>
                    <m:groupChr>
                      <m:groupChrPr>
                        <m:chr m:val="→"/>
                        <m:vertJc m:val="bot"/>
                        <m:ctrlPr>
                          <a:rPr lang="en-US" sz="2400" i="1">
                            <a:solidFill>
                              <a:schemeClr val="bg1"/>
                            </a:solidFill>
                            <a:latin typeface="Cambria Math" panose="02040503050406030204" pitchFamily="18" charset="0"/>
                          </a:rPr>
                        </m:ctrlPr>
                      </m:groupChrPr>
                      <m:e>
                        <m:r>
                          <m:rPr>
                            <m:brk m:alnAt="2"/>
                          </m:rPr>
                          <a:rPr lang="en-US" sz="2400" i="1">
                            <a:solidFill>
                              <a:schemeClr val="bg1"/>
                            </a:solidFill>
                            <a:latin typeface="Cambria Math" panose="02040503050406030204" pitchFamily="18" charset="0"/>
                          </a:rPr>
                          <m:t>𝑇</m:t>
                        </m:r>
                        <m:r>
                          <a:rPr lang="en-US" sz="2400" i="1">
                            <a:solidFill>
                              <a:schemeClr val="bg1"/>
                            </a:solidFill>
                            <a:latin typeface="Cambria Math" panose="02040503050406030204" pitchFamily="18" charset="0"/>
                          </a:rPr>
                          <m:t>𝑟</m:t>
                        </m:r>
                        <m:d>
                          <m:dPr>
                            <m:ctrlPr>
                              <a:rPr lang="en-US" sz="2400" i="1">
                                <a:solidFill>
                                  <a:schemeClr val="bg1"/>
                                </a:solidFill>
                                <a:latin typeface="Cambria Math" panose="02040503050406030204" pitchFamily="18" charset="0"/>
                              </a:rPr>
                            </m:ctrlPr>
                          </m:dPr>
                          <m:e>
                            <m:r>
                              <m:rPr>
                                <m:brk m:alnAt="2"/>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𝑛𝑠𝑡</m:t>
                            </m:r>
                          </m:e>
                        </m:d>
                      </m:e>
                    </m:groupCh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2</m:t>
                        </m:r>
                      </m:sub>
                      <m:sup>
                        <m:r>
                          <a:rPr lang="en-US" sz="2400" i="1">
                            <a:solidFill>
                              <a:schemeClr val="bg1"/>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2</m:t>
                        </m:r>
                      </m:sub>
                      <m:sup>
                        <m:r>
                          <a:rPr lang="en-US" sz="2400" i="1">
                            <a:solidFill>
                              <a:schemeClr val="bg1"/>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2</m:t>
                        </m:r>
                      </m:sub>
                    </m:sSub>
                  </m:oMath>
                </a14:m>
                <a:endParaRPr lang="en-US" sz="2400" dirty="0">
                  <a:solidFill>
                    <a:schemeClr val="bg1"/>
                  </a:solidFill>
                </a:endParaRPr>
              </a:p>
              <a:p>
                <a:pPr marL="457200" indent="-457200">
                  <a:buFont typeface="+mj-lt"/>
                  <a:buAutoNum type="arabicPeriod"/>
                </a:pPr>
                <a:endParaRPr lang="en-US" sz="2400" dirty="0">
                  <a:solidFill>
                    <a:schemeClr val="bg1"/>
                  </a:solidFill>
                </a:endParaRPr>
              </a:p>
              <a:p>
                <a:pPr marL="457200" indent="-457200">
                  <a:buFont typeface="+mj-lt"/>
                  <a:buAutoNum type="arabicPeriod"/>
                </a:pPr>
                <a14:m>
                  <m:oMath xmlns:m="http://schemas.openxmlformats.org/officeDocument/2006/math">
                    <m:sSubSup>
                      <m:sSubSupPr>
                        <m:ctrlPr>
                          <a:rPr lang="en-US" sz="2400" b="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𝑖𝑛𝑖𝑡</m:t>
                        </m:r>
                      </m:sub>
                      <m:sup>
                        <m:r>
                          <a:rPr lang="en-US" sz="2400" b="0" i="1" smtClean="0">
                            <a:solidFill>
                              <a:schemeClr val="bg1"/>
                            </a:solidFill>
                            <a:latin typeface="Cambria Math" panose="02040503050406030204" pitchFamily="18" charset="0"/>
                          </a:rPr>
                          <m:t>′</m:t>
                        </m:r>
                      </m:sup>
                    </m:sSubSup>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𝑖𝑛𝑖𝑡</m:t>
                        </m:r>
                      </m:sub>
                    </m:sSub>
                  </m:oMath>
                </a14:m>
                <a:endParaRPr lang="en-US" sz="2400" dirty="0">
                  <a:solidFill>
                    <a:schemeClr val="bg1"/>
                  </a:solidFill>
                </a:endParaRPr>
              </a:p>
              <a:p>
                <a:pPr marL="457200" indent="-457200">
                  <a:buFont typeface="+mj-lt"/>
                  <a:buAutoNum type="arabicPeriod"/>
                </a:pPr>
                <a:endParaRPr lang="en-US" sz="2400" dirty="0">
                  <a:solidFill>
                    <a:schemeClr val="bg1"/>
                  </a:solidFill>
                </a:endParaRPr>
              </a:p>
              <a:p>
                <a:pPr algn="l"/>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25" name="TextBox 24">
                <a:extLst>
                  <a:ext uri="{FF2B5EF4-FFF2-40B4-BE49-F238E27FC236}">
                    <a16:creationId xmlns:a16="http://schemas.microsoft.com/office/drawing/2014/main" id="{9FF91658-1126-9345-BD5D-C912D94B0756}"/>
                  </a:ext>
                </a:extLst>
              </p:cNvPr>
              <p:cNvSpPr txBox="1">
                <a:spLocks noRot="1" noChangeAspect="1" noMove="1" noResize="1" noEditPoints="1" noAdjustHandles="1" noChangeArrowheads="1" noChangeShapeType="1" noTextEdit="1"/>
              </p:cNvSpPr>
              <p:nvPr/>
            </p:nvSpPr>
            <p:spPr>
              <a:xfrm>
                <a:off x="817201" y="3116347"/>
                <a:ext cx="6944981" cy="4462184"/>
              </a:xfrm>
              <a:prstGeom prst="rect">
                <a:avLst/>
              </a:prstGeom>
              <a:blipFill>
                <a:blip r:embed="rId13"/>
                <a:stretch>
                  <a:fillRect l="-2007" t="-1420"/>
                </a:stretch>
              </a:blipFill>
            </p:spPr>
            <p:txBody>
              <a:bodyPr/>
              <a:lstStyle/>
              <a:p>
                <a:r>
                  <a:rPr lang="en-US">
                    <a:noFill/>
                  </a:rPr>
                  <a:t> </a:t>
                </a:r>
              </a:p>
            </p:txBody>
          </p:sp>
        </mc:Fallback>
      </mc:AlternateContent>
      <p:sp>
        <p:nvSpPr>
          <p:cNvPr id="24" name="Slide Number Placeholder 23">
            <a:extLst>
              <a:ext uri="{FF2B5EF4-FFF2-40B4-BE49-F238E27FC236}">
                <a16:creationId xmlns:a16="http://schemas.microsoft.com/office/drawing/2014/main" id="{23B26FC9-1BF5-0442-8712-8C4BB206D2F9}"/>
              </a:ext>
            </a:extLst>
          </p:cNvPr>
          <p:cNvSpPr>
            <a:spLocks noGrp="1"/>
          </p:cNvSpPr>
          <p:nvPr>
            <p:ph type="sldNum" sz="quarter" idx="11"/>
          </p:nvPr>
        </p:nvSpPr>
        <p:spPr/>
        <p:txBody>
          <a:bodyPr/>
          <a:lstStyle/>
          <a:p>
            <a:fld id="{86996F19-3FA7-3441-9750-1B9463D7BCAE}" type="slidenum">
              <a:rPr lang="en-US" smtClean="0"/>
              <a:pPr/>
              <a:t>23</a:t>
            </a:fld>
            <a:endParaRPr lang="en-US"/>
          </a:p>
        </p:txBody>
      </p:sp>
    </p:spTree>
    <p:extLst>
      <p:ext uri="{BB962C8B-B14F-4D97-AF65-F5344CB8AC3E}">
        <p14:creationId xmlns:p14="http://schemas.microsoft.com/office/powerpoint/2010/main" val="79710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10" grpId="0" animBg="1"/>
      <p:bldP spid="11" grpId="0" animBg="1"/>
      <p:bldP spid="13" grpId="0" animBg="1"/>
      <p:bldP spid="14" grpId="0"/>
      <p:bldP spid="15" grpId="0"/>
      <p:bldP spid="16" grpId="0"/>
      <p:bldP spid="17" grpId="0"/>
      <p:bldP spid="18" grpId="0"/>
      <p:bldP spid="19" grpId="0"/>
      <p:bldP spid="20" grpId="0" animBg="1"/>
      <p:bldP spid="21" grpId="0" animBg="1"/>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Is it sound?</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p:txBody>
          <a:bodyPr/>
          <a:lstStyle/>
          <a:p>
            <a:r>
              <a:rPr lang="en-US" dirty="0"/>
              <a:t>Formally define:</a:t>
            </a:r>
          </a:p>
          <a:p>
            <a:pPr marL="457200" indent="-457200">
              <a:buFont typeface="Arial" panose="020B0604020202020204" pitchFamily="34" charset="0"/>
              <a:buChar char="•"/>
            </a:pPr>
            <a:r>
              <a:rPr lang="en-US" sz="2400" dirty="0"/>
              <a:t>Semantics of the original program model</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Semantics of the abstracted program model</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Transformation</a:t>
            </a:r>
          </a:p>
        </p:txBody>
      </p:sp>
      <p:sp>
        <p:nvSpPr>
          <p:cNvPr id="8" name="Rounded Rectangle 7">
            <a:extLst>
              <a:ext uri="{FF2B5EF4-FFF2-40B4-BE49-F238E27FC236}">
                <a16:creationId xmlns:a16="http://schemas.microsoft.com/office/drawing/2014/main" id="{90EEC6F6-DD10-E941-9292-3A7E9E9BD6A0}"/>
              </a:ext>
            </a:extLst>
          </p:cNvPr>
          <p:cNvSpPr/>
          <p:nvPr/>
        </p:nvSpPr>
        <p:spPr>
          <a:xfrm>
            <a:off x="1061688" y="2686363"/>
            <a:ext cx="7241481" cy="1149657"/>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4695D4A4-013B-2349-B1E3-D0961D8C6C02}"/>
              </a:ext>
            </a:extLst>
          </p:cNvPr>
          <p:cNvPicPr>
            <a:picLocks noChangeAspect="1"/>
          </p:cNvPicPr>
          <p:nvPr/>
        </p:nvPicPr>
        <p:blipFill>
          <a:blip r:embed="rId3"/>
          <a:stretch>
            <a:fillRect/>
          </a:stretch>
        </p:blipFill>
        <p:spPr>
          <a:xfrm>
            <a:off x="1763802" y="3149572"/>
            <a:ext cx="3310873" cy="587800"/>
          </a:xfrm>
          <a:prstGeom prst="rect">
            <a:avLst/>
          </a:prstGeom>
        </p:spPr>
      </p:pic>
      <p:sp>
        <p:nvSpPr>
          <p:cNvPr id="10" name="TextBox 9">
            <a:extLst>
              <a:ext uri="{FF2B5EF4-FFF2-40B4-BE49-F238E27FC236}">
                <a16:creationId xmlns:a16="http://schemas.microsoft.com/office/drawing/2014/main" id="{706886C9-F788-CB4F-B2C6-30C5208E95CD}"/>
              </a:ext>
            </a:extLst>
          </p:cNvPr>
          <p:cNvSpPr txBox="1"/>
          <p:nvPr/>
        </p:nvSpPr>
        <p:spPr>
          <a:xfrm>
            <a:off x="2162384" y="2749462"/>
            <a:ext cx="5040087" cy="400110"/>
          </a:xfrm>
          <a:prstGeom prst="rect">
            <a:avLst/>
          </a:prstGeom>
          <a:noFill/>
        </p:spPr>
        <p:txBody>
          <a:bodyPr wrap="square" rtlCol="0">
            <a:spAutoFit/>
          </a:bodyPr>
          <a:lstStyle/>
          <a:p>
            <a:pPr algn="ctr"/>
            <a:r>
              <a:rPr lang="en-US" sz="2000" dirty="0">
                <a:solidFill>
                  <a:schemeClr val="bg1"/>
                </a:solidFill>
              </a:rPr>
              <a:t>Example: semantics for original programs</a:t>
            </a:r>
          </a:p>
        </p:txBody>
      </p:sp>
      <p:pic>
        <p:nvPicPr>
          <p:cNvPr id="11" name="Picture 10">
            <a:extLst>
              <a:ext uri="{FF2B5EF4-FFF2-40B4-BE49-F238E27FC236}">
                <a16:creationId xmlns:a16="http://schemas.microsoft.com/office/drawing/2014/main" id="{7E1B9D72-4743-0F4D-A935-29A6AAC56542}"/>
              </a:ext>
            </a:extLst>
          </p:cNvPr>
          <p:cNvPicPr>
            <a:picLocks noChangeAspect="1"/>
          </p:cNvPicPr>
          <p:nvPr/>
        </p:nvPicPr>
        <p:blipFill>
          <a:blip r:embed="rId4"/>
          <a:stretch>
            <a:fillRect/>
          </a:stretch>
        </p:blipFill>
        <p:spPr>
          <a:xfrm>
            <a:off x="5182611" y="3202490"/>
            <a:ext cx="2143740" cy="587800"/>
          </a:xfrm>
          <a:prstGeom prst="rect">
            <a:avLst/>
          </a:prstGeom>
        </p:spPr>
      </p:pic>
      <p:sp>
        <p:nvSpPr>
          <p:cNvPr id="12" name="Rounded Rectangle 11">
            <a:extLst>
              <a:ext uri="{FF2B5EF4-FFF2-40B4-BE49-F238E27FC236}">
                <a16:creationId xmlns:a16="http://schemas.microsoft.com/office/drawing/2014/main" id="{79B46075-76D4-1D4D-9020-E7D929E524AE}"/>
              </a:ext>
            </a:extLst>
          </p:cNvPr>
          <p:cNvSpPr/>
          <p:nvPr/>
        </p:nvSpPr>
        <p:spPr>
          <a:xfrm>
            <a:off x="1061688" y="4505567"/>
            <a:ext cx="7241480" cy="1149658"/>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3" name="Picture 12">
            <a:extLst>
              <a:ext uri="{FF2B5EF4-FFF2-40B4-BE49-F238E27FC236}">
                <a16:creationId xmlns:a16="http://schemas.microsoft.com/office/drawing/2014/main" id="{62BA41FA-4D5C-6748-BC4E-50D72075640E}"/>
              </a:ext>
            </a:extLst>
          </p:cNvPr>
          <p:cNvPicPr>
            <a:picLocks noChangeAspect="1"/>
          </p:cNvPicPr>
          <p:nvPr/>
        </p:nvPicPr>
        <p:blipFill>
          <a:blip r:embed="rId5"/>
          <a:stretch>
            <a:fillRect/>
          </a:stretch>
        </p:blipFill>
        <p:spPr>
          <a:xfrm>
            <a:off x="2056967" y="4985271"/>
            <a:ext cx="5456072" cy="514303"/>
          </a:xfrm>
          <a:prstGeom prst="rect">
            <a:avLst/>
          </a:prstGeom>
        </p:spPr>
      </p:pic>
      <p:sp>
        <p:nvSpPr>
          <p:cNvPr id="14" name="TextBox 13">
            <a:extLst>
              <a:ext uri="{FF2B5EF4-FFF2-40B4-BE49-F238E27FC236}">
                <a16:creationId xmlns:a16="http://schemas.microsoft.com/office/drawing/2014/main" id="{8BBB4094-2C6B-9D46-9BF3-6561984BE312}"/>
              </a:ext>
            </a:extLst>
          </p:cNvPr>
          <p:cNvSpPr txBox="1"/>
          <p:nvPr/>
        </p:nvSpPr>
        <p:spPr>
          <a:xfrm>
            <a:off x="1851815" y="4585161"/>
            <a:ext cx="5661224" cy="400110"/>
          </a:xfrm>
          <a:prstGeom prst="rect">
            <a:avLst/>
          </a:prstGeom>
          <a:noFill/>
        </p:spPr>
        <p:txBody>
          <a:bodyPr wrap="square" rtlCol="0">
            <a:spAutoFit/>
          </a:bodyPr>
          <a:lstStyle/>
          <a:p>
            <a:pPr algn="ctr"/>
            <a:r>
              <a:rPr lang="en-US" sz="2000" dirty="0">
                <a:solidFill>
                  <a:schemeClr val="bg1"/>
                </a:solidFill>
              </a:rPr>
              <a:t>Example: semantics for abstracted programs</a:t>
            </a:r>
          </a:p>
        </p:txBody>
      </p:sp>
      <p:pic>
        <p:nvPicPr>
          <p:cNvPr id="15" name="Picture 14">
            <a:extLst>
              <a:ext uri="{FF2B5EF4-FFF2-40B4-BE49-F238E27FC236}">
                <a16:creationId xmlns:a16="http://schemas.microsoft.com/office/drawing/2014/main" id="{E52642CC-491C-5240-8CBE-3C281C960F20}"/>
              </a:ext>
            </a:extLst>
          </p:cNvPr>
          <p:cNvPicPr>
            <a:picLocks noChangeAspect="1"/>
          </p:cNvPicPr>
          <p:nvPr/>
        </p:nvPicPr>
        <p:blipFill>
          <a:blip r:embed="rId6"/>
          <a:stretch>
            <a:fillRect/>
          </a:stretch>
        </p:blipFill>
        <p:spPr>
          <a:xfrm>
            <a:off x="1172122" y="6662119"/>
            <a:ext cx="5238614" cy="423547"/>
          </a:xfrm>
          <a:prstGeom prst="rect">
            <a:avLst/>
          </a:prstGeom>
        </p:spPr>
      </p:pic>
      <p:sp>
        <p:nvSpPr>
          <p:cNvPr id="16" name="Rounded Rectangle 15">
            <a:extLst>
              <a:ext uri="{FF2B5EF4-FFF2-40B4-BE49-F238E27FC236}">
                <a16:creationId xmlns:a16="http://schemas.microsoft.com/office/drawing/2014/main" id="{2CFCFC73-78E7-CE4D-A01A-B5E1CB5B06ED}"/>
              </a:ext>
            </a:extLst>
          </p:cNvPr>
          <p:cNvSpPr/>
          <p:nvPr/>
        </p:nvSpPr>
        <p:spPr>
          <a:xfrm>
            <a:off x="1061687" y="6222985"/>
            <a:ext cx="7241479" cy="102531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44F8AB11-25A7-3A42-BB26-E88BA3C4093B}"/>
              </a:ext>
            </a:extLst>
          </p:cNvPr>
          <p:cNvSpPr txBox="1"/>
          <p:nvPr/>
        </p:nvSpPr>
        <p:spPr>
          <a:xfrm>
            <a:off x="1752552" y="6268028"/>
            <a:ext cx="5661224" cy="400110"/>
          </a:xfrm>
          <a:prstGeom prst="rect">
            <a:avLst/>
          </a:prstGeom>
          <a:noFill/>
        </p:spPr>
        <p:txBody>
          <a:bodyPr wrap="square" rtlCol="0">
            <a:spAutoFit/>
          </a:bodyPr>
          <a:lstStyle/>
          <a:p>
            <a:pPr algn="ctr"/>
            <a:r>
              <a:rPr lang="en-US" sz="2000" dirty="0">
                <a:solidFill>
                  <a:schemeClr val="bg1"/>
                </a:solidFill>
              </a:rPr>
              <a:t>Example: abstract transformation</a:t>
            </a:r>
          </a:p>
        </p:txBody>
      </p:sp>
      <p:pic>
        <p:nvPicPr>
          <p:cNvPr id="18" name="Picture 17">
            <a:extLst>
              <a:ext uri="{FF2B5EF4-FFF2-40B4-BE49-F238E27FC236}">
                <a16:creationId xmlns:a16="http://schemas.microsoft.com/office/drawing/2014/main" id="{4760E38E-FB4B-8344-A29B-48030216CD54}"/>
              </a:ext>
            </a:extLst>
          </p:cNvPr>
          <p:cNvPicPr>
            <a:picLocks noChangeAspect="1"/>
          </p:cNvPicPr>
          <p:nvPr/>
        </p:nvPicPr>
        <p:blipFill rotWithShape="1">
          <a:blip r:embed="rId7"/>
          <a:srcRect r="7329" b="2990"/>
          <a:stretch/>
        </p:blipFill>
        <p:spPr>
          <a:xfrm>
            <a:off x="6554523" y="6642427"/>
            <a:ext cx="1696203" cy="423546"/>
          </a:xfrm>
          <a:prstGeom prst="rect">
            <a:avLst/>
          </a:prstGeom>
        </p:spPr>
      </p:pic>
      <p:sp>
        <p:nvSpPr>
          <p:cNvPr id="4" name="Slide Number Placeholder 3">
            <a:extLst>
              <a:ext uri="{FF2B5EF4-FFF2-40B4-BE49-F238E27FC236}">
                <a16:creationId xmlns:a16="http://schemas.microsoft.com/office/drawing/2014/main" id="{3852D758-9BAC-134D-AE62-2AEA6AE494F9}"/>
              </a:ext>
            </a:extLst>
          </p:cNvPr>
          <p:cNvSpPr>
            <a:spLocks noGrp="1"/>
          </p:cNvSpPr>
          <p:nvPr>
            <p:ph type="sldNum" sz="quarter" idx="11"/>
          </p:nvPr>
        </p:nvSpPr>
        <p:spPr/>
        <p:txBody>
          <a:bodyPr/>
          <a:lstStyle/>
          <a:p>
            <a:fld id="{86996F19-3FA7-3441-9750-1B9463D7BCAE}" type="slidenum">
              <a:rPr lang="en-US" smtClean="0"/>
              <a:pPr/>
              <a:t>24</a:t>
            </a:fld>
            <a:endParaRPr lang="en-US"/>
          </a:p>
        </p:txBody>
      </p:sp>
      <p:pic>
        <p:nvPicPr>
          <p:cNvPr id="39" name="Graphic 38" descr="Web design">
            <a:extLst>
              <a:ext uri="{FF2B5EF4-FFF2-40B4-BE49-F238E27FC236}">
                <a16:creationId xmlns:a16="http://schemas.microsoft.com/office/drawing/2014/main" id="{3A81FFF0-88AD-B74F-AF7A-23546828D4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1547" y="5168595"/>
            <a:ext cx="914400" cy="914400"/>
          </a:xfrm>
          <a:prstGeom prst="rect">
            <a:avLst/>
          </a:prstGeom>
        </p:spPr>
      </p:pic>
      <p:sp>
        <p:nvSpPr>
          <p:cNvPr id="40" name="TextBox 39">
            <a:extLst>
              <a:ext uri="{FF2B5EF4-FFF2-40B4-BE49-F238E27FC236}">
                <a16:creationId xmlns:a16="http://schemas.microsoft.com/office/drawing/2014/main" id="{B38191A2-A323-A94B-9E83-21CFDA3C8F37}"/>
              </a:ext>
            </a:extLst>
          </p:cNvPr>
          <p:cNvSpPr txBox="1"/>
          <p:nvPr/>
        </p:nvSpPr>
        <p:spPr>
          <a:xfrm>
            <a:off x="8502443" y="5986330"/>
            <a:ext cx="1996059" cy="369332"/>
          </a:xfrm>
          <a:prstGeom prst="rect">
            <a:avLst/>
          </a:prstGeom>
          <a:noFill/>
        </p:spPr>
        <p:txBody>
          <a:bodyPr wrap="none" rtlCol="0">
            <a:spAutoFit/>
          </a:bodyPr>
          <a:lstStyle/>
          <a:p>
            <a:r>
              <a:rPr lang="en-US" sz="1800" dirty="0">
                <a:solidFill>
                  <a:schemeClr val="bg1"/>
                </a:solidFill>
              </a:rPr>
              <a:t>Original program</a:t>
            </a:r>
          </a:p>
        </p:txBody>
      </p:sp>
      <p:pic>
        <p:nvPicPr>
          <p:cNvPr id="41" name="Graphic 40" descr="Web design">
            <a:extLst>
              <a:ext uri="{FF2B5EF4-FFF2-40B4-BE49-F238E27FC236}">
                <a16:creationId xmlns:a16="http://schemas.microsoft.com/office/drawing/2014/main" id="{23410B4A-6ECA-7E4A-9577-B9D6DCDA1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1547" y="3424815"/>
            <a:ext cx="914400" cy="914400"/>
          </a:xfrm>
          <a:prstGeom prst="rect">
            <a:avLst/>
          </a:prstGeom>
        </p:spPr>
      </p:pic>
      <p:sp>
        <p:nvSpPr>
          <p:cNvPr id="42" name="TextBox 41">
            <a:extLst>
              <a:ext uri="{FF2B5EF4-FFF2-40B4-BE49-F238E27FC236}">
                <a16:creationId xmlns:a16="http://schemas.microsoft.com/office/drawing/2014/main" id="{69512EB0-66E4-FC4E-BEDE-01766983AB53}"/>
              </a:ext>
            </a:extLst>
          </p:cNvPr>
          <p:cNvSpPr txBox="1"/>
          <p:nvPr/>
        </p:nvSpPr>
        <p:spPr>
          <a:xfrm>
            <a:off x="8502443" y="4242550"/>
            <a:ext cx="2284600" cy="369332"/>
          </a:xfrm>
          <a:prstGeom prst="rect">
            <a:avLst/>
          </a:prstGeom>
          <a:noFill/>
        </p:spPr>
        <p:txBody>
          <a:bodyPr wrap="none" rtlCol="0">
            <a:spAutoFit/>
          </a:bodyPr>
          <a:lstStyle/>
          <a:p>
            <a:r>
              <a:rPr lang="en-US" sz="1800" dirty="0">
                <a:solidFill>
                  <a:schemeClr val="bg1"/>
                </a:solidFill>
              </a:rPr>
              <a:t>Abstracted program</a:t>
            </a:r>
          </a:p>
        </p:txBody>
      </p:sp>
      <p:sp>
        <p:nvSpPr>
          <p:cNvPr id="43" name="Oval 42">
            <a:extLst>
              <a:ext uri="{FF2B5EF4-FFF2-40B4-BE49-F238E27FC236}">
                <a16:creationId xmlns:a16="http://schemas.microsoft.com/office/drawing/2014/main" id="{05AFB1C0-078B-B348-AA6D-CD69CBF7D34C}"/>
              </a:ext>
            </a:extLst>
          </p:cNvPr>
          <p:cNvSpPr/>
          <p:nvPr/>
        </p:nvSpPr>
        <p:spPr>
          <a:xfrm>
            <a:off x="10773010" y="5379393"/>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44" name="Straight Arrow Connector 43">
            <a:extLst>
              <a:ext uri="{FF2B5EF4-FFF2-40B4-BE49-F238E27FC236}">
                <a16:creationId xmlns:a16="http://schemas.microsoft.com/office/drawing/2014/main" id="{AC560314-156C-AE4B-B055-82096DB9F098}"/>
              </a:ext>
            </a:extLst>
          </p:cNvPr>
          <p:cNvCxnSpPr>
            <a:cxnSpLocks/>
            <a:stCxn id="43" idx="6"/>
            <a:endCxn id="45" idx="2"/>
          </p:cNvCxnSpPr>
          <p:nvPr/>
        </p:nvCxnSpPr>
        <p:spPr>
          <a:xfrm>
            <a:off x="11524792" y="5645064"/>
            <a:ext cx="13593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ADBC137-9C6D-8B49-9521-AEB3C9C774C9}"/>
              </a:ext>
            </a:extLst>
          </p:cNvPr>
          <p:cNvSpPr/>
          <p:nvPr/>
        </p:nvSpPr>
        <p:spPr>
          <a:xfrm>
            <a:off x="12884144" y="5379393"/>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46" name="Oval 45">
            <a:extLst>
              <a:ext uri="{FF2B5EF4-FFF2-40B4-BE49-F238E27FC236}">
                <a16:creationId xmlns:a16="http://schemas.microsoft.com/office/drawing/2014/main" id="{DF4604F1-09CE-1F45-90A7-2A61F7EAFDFC}"/>
              </a:ext>
            </a:extLst>
          </p:cNvPr>
          <p:cNvSpPr/>
          <p:nvPr/>
        </p:nvSpPr>
        <p:spPr>
          <a:xfrm>
            <a:off x="10773010" y="3604932"/>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47" name="Straight Arrow Connector 46">
            <a:extLst>
              <a:ext uri="{FF2B5EF4-FFF2-40B4-BE49-F238E27FC236}">
                <a16:creationId xmlns:a16="http://schemas.microsoft.com/office/drawing/2014/main" id="{2A2BCF6C-9025-5A4E-93F1-7C46591E7682}"/>
              </a:ext>
            </a:extLst>
          </p:cNvPr>
          <p:cNvCxnSpPr>
            <a:cxnSpLocks/>
            <a:stCxn id="46" idx="6"/>
            <a:endCxn id="48" idx="2"/>
          </p:cNvCxnSpPr>
          <p:nvPr/>
        </p:nvCxnSpPr>
        <p:spPr>
          <a:xfrm>
            <a:off x="11524792" y="3870603"/>
            <a:ext cx="13593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0513CD7-5BE0-774A-9151-029EA6CB02C2}"/>
              </a:ext>
            </a:extLst>
          </p:cNvPr>
          <p:cNvSpPr/>
          <p:nvPr/>
        </p:nvSpPr>
        <p:spPr>
          <a:xfrm>
            <a:off x="12884144" y="3604932"/>
            <a:ext cx="751782" cy="5313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7C4CB015-FAA1-A343-B024-998D1D41F0B3}"/>
                  </a:ext>
                </a:extLst>
              </p:cNvPr>
              <p:cNvSpPr txBox="1"/>
              <p:nvPr/>
            </p:nvSpPr>
            <p:spPr>
              <a:xfrm>
                <a:off x="11033381" y="5485554"/>
                <a:ext cx="2746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1</m:t>
                          </m:r>
                        </m:sub>
                      </m:sSub>
                    </m:oMath>
                  </m:oMathPara>
                </a14:m>
                <a:endParaRPr lang="en-US" sz="1800" dirty="0">
                  <a:solidFill>
                    <a:schemeClr val="bg1"/>
                  </a:solidFill>
                </a:endParaRPr>
              </a:p>
            </p:txBody>
          </p:sp>
        </mc:Choice>
        <mc:Fallback>
          <p:sp>
            <p:nvSpPr>
              <p:cNvPr id="49" name="TextBox 48">
                <a:extLst>
                  <a:ext uri="{FF2B5EF4-FFF2-40B4-BE49-F238E27FC236}">
                    <a16:creationId xmlns:a16="http://schemas.microsoft.com/office/drawing/2014/main" id="{7C4CB015-FAA1-A343-B024-998D1D41F0B3}"/>
                  </a:ext>
                </a:extLst>
              </p:cNvPr>
              <p:cNvSpPr txBox="1">
                <a:spLocks noRot="1" noChangeAspect="1" noMove="1" noResize="1" noEditPoints="1" noAdjustHandles="1" noChangeArrowheads="1" noChangeShapeType="1" noTextEdit="1"/>
              </p:cNvSpPr>
              <p:nvPr/>
            </p:nvSpPr>
            <p:spPr>
              <a:xfrm>
                <a:off x="11033381" y="5485554"/>
                <a:ext cx="274626" cy="276999"/>
              </a:xfrm>
              <a:prstGeom prst="rect">
                <a:avLst/>
              </a:prstGeom>
              <a:blipFill>
                <a:blip r:embed="rId10"/>
                <a:stretch>
                  <a:fillRect l="-17391" r="-4348"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CC77089A-59DD-3B4A-B0CC-84DE00B04C49}"/>
                  </a:ext>
                </a:extLst>
              </p:cNvPr>
              <p:cNvSpPr txBox="1"/>
              <p:nvPr/>
            </p:nvSpPr>
            <p:spPr>
              <a:xfrm>
                <a:off x="13125418" y="5478642"/>
                <a:ext cx="279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2</m:t>
                          </m:r>
                        </m:sub>
                      </m:sSub>
                    </m:oMath>
                  </m:oMathPara>
                </a14:m>
                <a:endParaRPr lang="en-US" sz="1800" dirty="0">
                  <a:solidFill>
                    <a:schemeClr val="bg1"/>
                  </a:solidFill>
                </a:endParaRPr>
              </a:p>
            </p:txBody>
          </p:sp>
        </mc:Choice>
        <mc:Fallback>
          <p:sp>
            <p:nvSpPr>
              <p:cNvPr id="50" name="TextBox 49">
                <a:extLst>
                  <a:ext uri="{FF2B5EF4-FFF2-40B4-BE49-F238E27FC236}">
                    <a16:creationId xmlns:a16="http://schemas.microsoft.com/office/drawing/2014/main" id="{CC77089A-59DD-3B4A-B0CC-84DE00B04C49}"/>
                  </a:ext>
                </a:extLst>
              </p:cNvPr>
              <p:cNvSpPr txBox="1">
                <a:spLocks noRot="1" noChangeAspect="1" noMove="1" noResize="1" noEditPoints="1" noAdjustHandles="1" noChangeArrowheads="1" noChangeShapeType="1" noTextEdit="1"/>
              </p:cNvSpPr>
              <p:nvPr/>
            </p:nvSpPr>
            <p:spPr>
              <a:xfrm>
                <a:off x="13125418" y="5478642"/>
                <a:ext cx="279948" cy="276999"/>
              </a:xfrm>
              <a:prstGeom prst="rect">
                <a:avLst/>
              </a:prstGeom>
              <a:blipFill>
                <a:blip r:embed="rId11"/>
                <a:stretch>
                  <a:fillRect l="-17391" r="-4348"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7AE128D-1099-A549-8F1C-25E9B8A6FF44}"/>
                  </a:ext>
                </a:extLst>
              </p:cNvPr>
              <p:cNvSpPr txBox="1"/>
              <p:nvPr/>
            </p:nvSpPr>
            <p:spPr>
              <a:xfrm>
                <a:off x="11035880" y="3712616"/>
                <a:ext cx="271421"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1</m:t>
                        </m:r>
                      </m:sub>
                    </m:sSub>
                  </m:oMath>
                </a14:m>
                <a:r>
                  <a:rPr lang="en-US" sz="1800" dirty="0">
                    <a:solidFill>
                      <a:schemeClr val="bg1"/>
                    </a:solidFill>
                  </a:rPr>
                  <a:t>’</a:t>
                </a:r>
              </a:p>
            </p:txBody>
          </p:sp>
        </mc:Choice>
        <mc:Fallback>
          <p:sp>
            <p:nvSpPr>
              <p:cNvPr id="51" name="TextBox 50">
                <a:extLst>
                  <a:ext uri="{FF2B5EF4-FFF2-40B4-BE49-F238E27FC236}">
                    <a16:creationId xmlns:a16="http://schemas.microsoft.com/office/drawing/2014/main" id="{27AE128D-1099-A549-8F1C-25E9B8A6FF44}"/>
                  </a:ext>
                </a:extLst>
              </p:cNvPr>
              <p:cNvSpPr txBox="1">
                <a:spLocks noRot="1" noChangeAspect="1" noMove="1" noResize="1" noEditPoints="1" noAdjustHandles="1" noChangeArrowheads="1" noChangeShapeType="1" noTextEdit="1"/>
              </p:cNvSpPr>
              <p:nvPr/>
            </p:nvSpPr>
            <p:spPr>
              <a:xfrm>
                <a:off x="11035880" y="3712616"/>
                <a:ext cx="271421" cy="276999"/>
              </a:xfrm>
              <a:prstGeom prst="rect">
                <a:avLst/>
              </a:prstGeom>
              <a:blipFill>
                <a:blip r:embed="rId12"/>
                <a:stretch>
                  <a:fillRect l="-26087" t="-27273" r="-47826" b="-5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8C651B4-EA68-0F44-B06A-637CF28301E8}"/>
                  </a:ext>
                </a:extLst>
              </p:cNvPr>
              <p:cNvSpPr txBox="1"/>
              <p:nvPr/>
            </p:nvSpPr>
            <p:spPr>
              <a:xfrm>
                <a:off x="13127917" y="3705704"/>
                <a:ext cx="339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m:oMathPara>
                </a14:m>
                <a:endParaRPr lang="en-US" sz="1800" dirty="0">
                  <a:solidFill>
                    <a:schemeClr val="bg1"/>
                  </a:solidFill>
                </a:endParaRPr>
              </a:p>
            </p:txBody>
          </p:sp>
        </mc:Choice>
        <mc:Fallback>
          <p:sp>
            <p:nvSpPr>
              <p:cNvPr id="52" name="TextBox 51">
                <a:extLst>
                  <a:ext uri="{FF2B5EF4-FFF2-40B4-BE49-F238E27FC236}">
                    <a16:creationId xmlns:a16="http://schemas.microsoft.com/office/drawing/2014/main" id="{E8C651B4-EA68-0F44-B06A-637CF28301E8}"/>
                  </a:ext>
                </a:extLst>
              </p:cNvPr>
              <p:cNvSpPr txBox="1">
                <a:spLocks noRot="1" noChangeAspect="1" noMove="1" noResize="1" noEditPoints="1" noAdjustHandles="1" noChangeArrowheads="1" noChangeShapeType="1" noTextEdit="1"/>
              </p:cNvSpPr>
              <p:nvPr/>
            </p:nvSpPr>
            <p:spPr>
              <a:xfrm>
                <a:off x="13127917" y="3705704"/>
                <a:ext cx="339260" cy="276999"/>
              </a:xfrm>
              <a:prstGeom prst="rect">
                <a:avLst/>
              </a:prstGeom>
              <a:blipFill>
                <a:blip r:embed="rId13"/>
                <a:stretch>
                  <a:fillRect l="-10714" t="-4348" r="-17857"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F0E1769F-9D04-7841-95F9-559118A64EB0}"/>
                  </a:ext>
                </a:extLst>
              </p:cNvPr>
              <p:cNvSpPr txBox="1"/>
              <p:nvPr/>
            </p:nvSpPr>
            <p:spPr>
              <a:xfrm>
                <a:off x="11909503" y="5347054"/>
                <a:ext cx="5698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𝑖𝑛𝑠</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𝑡</m:t>
                          </m:r>
                        </m:e>
                        <m:sub>
                          <m:r>
                            <a:rPr lang="en-US" sz="1800" b="0" i="1" smtClean="0">
                              <a:solidFill>
                                <a:schemeClr val="bg1"/>
                              </a:solidFill>
                              <a:latin typeface="Cambria Math" panose="02040503050406030204" pitchFamily="18" charset="0"/>
                            </a:rPr>
                            <m:t>1</m:t>
                          </m:r>
                        </m:sub>
                      </m:sSub>
                    </m:oMath>
                  </m:oMathPara>
                </a14:m>
                <a:endParaRPr lang="en-US" sz="1800" dirty="0">
                  <a:solidFill>
                    <a:schemeClr val="bg1"/>
                  </a:solidFill>
                </a:endParaRPr>
              </a:p>
            </p:txBody>
          </p:sp>
        </mc:Choice>
        <mc:Fallback>
          <p:sp>
            <p:nvSpPr>
              <p:cNvPr id="53" name="TextBox 52">
                <a:extLst>
                  <a:ext uri="{FF2B5EF4-FFF2-40B4-BE49-F238E27FC236}">
                    <a16:creationId xmlns:a16="http://schemas.microsoft.com/office/drawing/2014/main" id="{F0E1769F-9D04-7841-95F9-559118A64EB0}"/>
                  </a:ext>
                </a:extLst>
              </p:cNvPr>
              <p:cNvSpPr txBox="1">
                <a:spLocks noRot="1" noChangeAspect="1" noMove="1" noResize="1" noEditPoints="1" noAdjustHandles="1" noChangeArrowheads="1" noChangeShapeType="1" noTextEdit="1"/>
              </p:cNvSpPr>
              <p:nvPr/>
            </p:nvSpPr>
            <p:spPr>
              <a:xfrm>
                <a:off x="11909503" y="5347054"/>
                <a:ext cx="569836" cy="276999"/>
              </a:xfrm>
              <a:prstGeom prst="rect">
                <a:avLst/>
              </a:prstGeom>
              <a:blipFill>
                <a:blip r:embed="rId14"/>
                <a:stretch>
                  <a:fillRect l="-6522" r="-2174"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C8D1F631-7AD0-B54B-8A11-BB0D658DE29C}"/>
                  </a:ext>
                </a:extLst>
              </p:cNvPr>
              <p:cNvSpPr txBox="1"/>
              <p:nvPr/>
            </p:nvSpPr>
            <p:spPr>
              <a:xfrm>
                <a:off x="11687359" y="3884440"/>
                <a:ext cx="9866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Tr</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𝑖𝑛𝑠</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𝑡</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oMath>
                  </m:oMathPara>
                </a14:m>
                <a:endParaRPr lang="en-US" sz="1800" dirty="0">
                  <a:solidFill>
                    <a:schemeClr val="bg1"/>
                  </a:solidFill>
                </a:endParaRPr>
              </a:p>
            </p:txBody>
          </p:sp>
        </mc:Choice>
        <mc:Fallback>
          <p:sp>
            <p:nvSpPr>
              <p:cNvPr id="54" name="TextBox 53">
                <a:extLst>
                  <a:ext uri="{FF2B5EF4-FFF2-40B4-BE49-F238E27FC236}">
                    <a16:creationId xmlns:a16="http://schemas.microsoft.com/office/drawing/2014/main" id="{C8D1F631-7AD0-B54B-8A11-BB0D658DE29C}"/>
                  </a:ext>
                </a:extLst>
              </p:cNvPr>
              <p:cNvSpPr txBox="1">
                <a:spLocks noRot="1" noChangeAspect="1" noMove="1" noResize="1" noEditPoints="1" noAdjustHandles="1" noChangeArrowheads="1" noChangeShapeType="1" noTextEdit="1"/>
              </p:cNvSpPr>
              <p:nvPr/>
            </p:nvSpPr>
            <p:spPr>
              <a:xfrm>
                <a:off x="11687359" y="3884440"/>
                <a:ext cx="986616" cy="276999"/>
              </a:xfrm>
              <a:prstGeom prst="rect">
                <a:avLst/>
              </a:prstGeom>
              <a:blipFill>
                <a:blip r:embed="rId15"/>
                <a:stretch>
                  <a:fillRect l="-5128" r="-7692" b="-34783"/>
                </a:stretch>
              </a:blipFill>
            </p:spPr>
            <p:txBody>
              <a:bodyPr/>
              <a:lstStyle/>
              <a:p>
                <a:r>
                  <a:rPr lang="en-US">
                    <a:noFill/>
                  </a:rPr>
                  <a:t> </a:t>
                </a:r>
              </a:p>
            </p:txBody>
          </p:sp>
        </mc:Fallback>
      </mc:AlternateContent>
      <p:sp>
        <p:nvSpPr>
          <p:cNvPr id="55" name="Chevron 54">
            <a:extLst>
              <a:ext uri="{FF2B5EF4-FFF2-40B4-BE49-F238E27FC236}">
                <a16:creationId xmlns:a16="http://schemas.microsoft.com/office/drawing/2014/main" id="{EFF40B16-BD56-804E-B975-8838B3471A85}"/>
              </a:ext>
            </a:extLst>
          </p:cNvPr>
          <p:cNvSpPr/>
          <p:nvPr/>
        </p:nvSpPr>
        <p:spPr>
          <a:xfrm rot="16200000">
            <a:off x="10532863" y="4691950"/>
            <a:ext cx="1232076" cy="142809"/>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56" name="Chevron 55">
            <a:extLst>
              <a:ext uri="{FF2B5EF4-FFF2-40B4-BE49-F238E27FC236}">
                <a16:creationId xmlns:a16="http://schemas.microsoft.com/office/drawing/2014/main" id="{5032BD15-8505-4948-A479-1FA17AEF1D26}"/>
              </a:ext>
            </a:extLst>
          </p:cNvPr>
          <p:cNvSpPr/>
          <p:nvPr/>
        </p:nvSpPr>
        <p:spPr>
          <a:xfrm rot="16200000">
            <a:off x="12644449" y="4691950"/>
            <a:ext cx="1232076" cy="142809"/>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2759F739-1432-9A49-8825-E3D23CF419D9}"/>
                  </a:ext>
                </a:extLst>
              </p:cNvPr>
              <p:cNvSpPr/>
              <p:nvPr/>
            </p:nvSpPr>
            <p:spPr>
              <a:xfrm>
                <a:off x="10330489" y="4649982"/>
                <a:ext cx="7467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m:t>
                          </m:r>
                        </m:sup>
                      </m:sSubSup>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1</m:t>
                          </m:r>
                        </m:sub>
                      </m:sSub>
                    </m:oMath>
                  </m:oMathPara>
                </a14:m>
                <a:endParaRPr lang="en-US" sz="1800" dirty="0">
                  <a:solidFill>
                    <a:schemeClr val="bg1"/>
                  </a:solidFill>
                </a:endParaRPr>
              </a:p>
            </p:txBody>
          </p:sp>
        </mc:Choice>
        <mc:Fallback>
          <p:sp>
            <p:nvSpPr>
              <p:cNvPr id="57" name="Rectangle 56">
                <a:extLst>
                  <a:ext uri="{FF2B5EF4-FFF2-40B4-BE49-F238E27FC236}">
                    <a16:creationId xmlns:a16="http://schemas.microsoft.com/office/drawing/2014/main" id="{2759F739-1432-9A49-8825-E3D23CF419D9}"/>
                  </a:ext>
                </a:extLst>
              </p:cNvPr>
              <p:cNvSpPr>
                <a:spLocks noRot="1" noChangeAspect="1" noMove="1" noResize="1" noEditPoints="1" noAdjustHandles="1" noChangeArrowheads="1" noChangeShapeType="1" noTextEdit="1"/>
              </p:cNvSpPr>
              <p:nvPr/>
            </p:nvSpPr>
            <p:spPr>
              <a:xfrm>
                <a:off x="10330489" y="4649982"/>
                <a:ext cx="746743" cy="36933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Rectangle 57">
                <a:extLst>
                  <a:ext uri="{FF2B5EF4-FFF2-40B4-BE49-F238E27FC236}">
                    <a16:creationId xmlns:a16="http://schemas.microsoft.com/office/drawing/2014/main" id="{C4237CE1-F186-3948-89A7-FBB966BB51AB}"/>
                  </a:ext>
                </a:extLst>
              </p:cNvPr>
              <p:cNvSpPr/>
              <p:nvPr/>
            </p:nvSpPr>
            <p:spPr>
              <a:xfrm>
                <a:off x="13356891" y="4623033"/>
                <a:ext cx="757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2</m:t>
                          </m:r>
                        </m:sub>
                        <m:sup>
                          <m:r>
                            <a:rPr lang="en-US" sz="1800" i="1">
                              <a:solidFill>
                                <a:schemeClr val="bg1"/>
                              </a:solidFill>
                              <a:latin typeface="Cambria Math" panose="02040503050406030204" pitchFamily="18" charset="0"/>
                            </a:rPr>
                            <m:t>′</m:t>
                          </m:r>
                        </m:sup>
                      </m:sSubSup>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b="0" i="1" smtClean="0">
                              <a:solidFill>
                                <a:schemeClr val="bg1"/>
                              </a:solidFill>
                              <a:latin typeface="Cambria Math" panose="02040503050406030204" pitchFamily="18" charset="0"/>
                            </a:rPr>
                            <m:t>2</m:t>
                          </m:r>
                        </m:sub>
                      </m:sSub>
                    </m:oMath>
                  </m:oMathPara>
                </a14:m>
                <a:endParaRPr lang="en-US" sz="1800" dirty="0">
                  <a:solidFill>
                    <a:schemeClr val="bg1"/>
                  </a:solidFill>
                </a:endParaRPr>
              </a:p>
            </p:txBody>
          </p:sp>
        </mc:Choice>
        <mc:Fallback>
          <p:sp>
            <p:nvSpPr>
              <p:cNvPr id="58" name="Rectangle 57">
                <a:extLst>
                  <a:ext uri="{FF2B5EF4-FFF2-40B4-BE49-F238E27FC236}">
                    <a16:creationId xmlns:a16="http://schemas.microsoft.com/office/drawing/2014/main" id="{C4237CE1-F186-3948-89A7-FBB966BB51AB}"/>
                  </a:ext>
                </a:extLst>
              </p:cNvPr>
              <p:cNvSpPr>
                <a:spLocks noRot="1" noChangeAspect="1" noMove="1" noResize="1" noEditPoints="1" noAdjustHandles="1" noChangeArrowheads="1" noChangeShapeType="1" noTextEdit="1"/>
              </p:cNvSpPr>
              <p:nvPr/>
            </p:nvSpPr>
            <p:spPr>
              <a:xfrm>
                <a:off x="13356891" y="4623033"/>
                <a:ext cx="757387" cy="369332"/>
              </a:xfrm>
              <a:prstGeom prst="rect">
                <a:avLst/>
              </a:prstGeom>
              <a:blipFill>
                <a:blip r:embed="rId17"/>
                <a:stretch>
                  <a:fillRect b="-12903"/>
                </a:stretch>
              </a:blipFill>
            </p:spPr>
            <p:txBody>
              <a:bodyPr/>
              <a:lstStyle/>
              <a:p>
                <a:r>
                  <a:rPr lang="en-US">
                    <a:noFill/>
                  </a:rPr>
                  <a:t> </a:t>
                </a:r>
              </a:p>
            </p:txBody>
          </p:sp>
        </mc:Fallback>
      </mc:AlternateContent>
    </p:spTree>
    <p:extLst>
      <p:ext uri="{BB962C8B-B14F-4D97-AF65-F5344CB8AC3E}">
        <p14:creationId xmlns:p14="http://schemas.microsoft.com/office/powerpoint/2010/main" val="289297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0" grpId="0"/>
      <p:bldP spid="12" grpId="0" animBg="1"/>
      <p:bldP spid="14" grpId="0"/>
      <p:bldP spid="16" grpId="0" animBg="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Is it sound?</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p:txBody>
          <a:bodyPr/>
          <a:lstStyle/>
          <a:p>
            <a:r>
              <a:rPr lang="en-US" dirty="0"/>
              <a:t>We have a formal proof on existence of refinement mapping.</a:t>
            </a:r>
          </a:p>
          <a:p>
            <a:endParaRPr lang="en-US" dirty="0"/>
          </a:p>
          <a:p>
            <a:endParaRPr lang="en-US" dirty="0"/>
          </a:p>
          <a:p>
            <a:endParaRPr lang="en-US" dirty="0"/>
          </a:p>
          <a:p>
            <a:endParaRPr lang="en-US" dirty="0"/>
          </a:p>
          <a:p>
            <a:r>
              <a:rPr lang="en-US" dirty="0"/>
              <a:t>Mechanization of our proof (on-going)</a:t>
            </a:r>
          </a:p>
          <a:p>
            <a:pPr marL="457200" indent="-457200">
              <a:buFont typeface="Arial" panose="020B0604020202020204" pitchFamily="34" charset="0"/>
              <a:buChar char="•"/>
            </a:pPr>
            <a:r>
              <a:rPr lang="en-US" sz="2400" dirty="0"/>
              <a:t>Chris </a:t>
            </a:r>
            <a:r>
              <a:rPr lang="en-US" sz="2400" dirty="0" err="1"/>
              <a:t>Chak</a:t>
            </a:r>
            <a:r>
              <a:rPr lang="en-US" sz="2400" dirty="0"/>
              <a:t> (intern @ARG) has defined GOTO semantics in Coq</a:t>
            </a:r>
          </a:p>
          <a:p>
            <a:pPr marL="457200" indent="-457200">
              <a:buFont typeface="Arial" panose="020B0604020202020204" pitchFamily="34" charset="0"/>
              <a:buChar char="•"/>
            </a:pPr>
            <a:r>
              <a:rPr lang="en-US" sz="2400" dirty="0"/>
              <a:t>Part of soundness proof has been checked with Coq</a:t>
            </a:r>
          </a:p>
        </p:txBody>
      </p:sp>
      <p:pic>
        <p:nvPicPr>
          <p:cNvPr id="4" name="Picture 3">
            <a:extLst>
              <a:ext uri="{FF2B5EF4-FFF2-40B4-BE49-F238E27FC236}">
                <a16:creationId xmlns:a16="http://schemas.microsoft.com/office/drawing/2014/main" id="{2F18B13E-1519-5543-B484-113EBC840D6F}"/>
              </a:ext>
            </a:extLst>
          </p:cNvPr>
          <p:cNvPicPr>
            <a:picLocks noChangeAspect="1"/>
          </p:cNvPicPr>
          <p:nvPr/>
        </p:nvPicPr>
        <p:blipFill>
          <a:blip r:embed="rId3"/>
          <a:stretch>
            <a:fillRect/>
          </a:stretch>
        </p:blipFill>
        <p:spPr>
          <a:xfrm>
            <a:off x="1902247" y="2873693"/>
            <a:ext cx="9885587" cy="944799"/>
          </a:xfrm>
          <a:prstGeom prst="rect">
            <a:avLst/>
          </a:prstGeom>
        </p:spPr>
      </p:pic>
      <p:sp>
        <p:nvSpPr>
          <p:cNvPr id="5" name="Rounded Rectangle 4">
            <a:extLst>
              <a:ext uri="{FF2B5EF4-FFF2-40B4-BE49-F238E27FC236}">
                <a16:creationId xmlns:a16="http://schemas.microsoft.com/office/drawing/2014/main" id="{CF2B4321-1085-1A42-9104-8359DAA8D522}"/>
              </a:ext>
            </a:extLst>
          </p:cNvPr>
          <p:cNvSpPr/>
          <p:nvPr/>
        </p:nvSpPr>
        <p:spPr>
          <a:xfrm>
            <a:off x="1217806" y="2574140"/>
            <a:ext cx="11721196" cy="1306483"/>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24FAAC80-BD23-C140-83B5-265526B9B611}"/>
              </a:ext>
            </a:extLst>
          </p:cNvPr>
          <p:cNvSpPr txBox="1"/>
          <p:nvPr/>
        </p:nvSpPr>
        <p:spPr>
          <a:xfrm>
            <a:off x="1817649" y="2562527"/>
            <a:ext cx="10353635" cy="400110"/>
          </a:xfrm>
          <a:prstGeom prst="rect">
            <a:avLst/>
          </a:prstGeom>
          <a:noFill/>
        </p:spPr>
        <p:txBody>
          <a:bodyPr wrap="square" rtlCol="0">
            <a:spAutoFit/>
          </a:bodyPr>
          <a:lstStyle/>
          <a:p>
            <a:pPr algn="ctr"/>
            <a:r>
              <a:rPr lang="en-US" sz="2000" dirty="0">
                <a:solidFill>
                  <a:schemeClr val="bg1"/>
                </a:solidFill>
              </a:rPr>
              <a:t>Example: refinement mapping for assignment to memories (partial)</a:t>
            </a:r>
          </a:p>
        </p:txBody>
      </p:sp>
      <p:sp>
        <p:nvSpPr>
          <p:cNvPr id="7" name="Slide Number Placeholder 6">
            <a:extLst>
              <a:ext uri="{FF2B5EF4-FFF2-40B4-BE49-F238E27FC236}">
                <a16:creationId xmlns:a16="http://schemas.microsoft.com/office/drawing/2014/main" id="{945E1CD4-B348-CD4B-812F-7BF66CE42CF3}"/>
              </a:ext>
            </a:extLst>
          </p:cNvPr>
          <p:cNvSpPr>
            <a:spLocks noGrp="1"/>
          </p:cNvSpPr>
          <p:nvPr>
            <p:ph type="sldNum" sz="quarter" idx="11"/>
          </p:nvPr>
        </p:nvSpPr>
        <p:spPr/>
        <p:txBody>
          <a:bodyPr/>
          <a:lstStyle/>
          <a:p>
            <a:fld id="{86996F19-3FA7-3441-9750-1B9463D7BCAE}" type="slidenum">
              <a:rPr lang="en-US" smtClean="0"/>
              <a:pPr/>
              <a:t>25</a:t>
            </a:fld>
            <a:endParaRPr lang="en-US"/>
          </a:p>
        </p:txBody>
      </p:sp>
    </p:spTree>
    <p:extLst>
      <p:ext uri="{BB962C8B-B14F-4D97-AF65-F5344CB8AC3E}">
        <p14:creationId xmlns:p14="http://schemas.microsoft.com/office/powerpoint/2010/main" val="279297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548640" y="3108960"/>
            <a:ext cx="6610443" cy="1488168"/>
          </a:xfrm>
        </p:spPr>
        <p:txBody>
          <a:bodyPr/>
          <a:lstStyle/>
          <a:p>
            <a:r>
              <a:rPr lang="en-US" dirty="0"/>
              <a:t>Evaluation of our tool (RRA)</a:t>
            </a:r>
          </a:p>
        </p:txBody>
      </p:sp>
      <p:sp>
        <p:nvSpPr>
          <p:cNvPr id="3" name="Slide Number Placeholder 2">
            <a:extLst>
              <a:ext uri="{FF2B5EF4-FFF2-40B4-BE49-F238E27FC236}">
                <a16:creationId xmlns:a16="http://schemas.microsoft.com/office/drawing/2014/main" id="{1CF9BC9C-46C3-2642-A6B1-3119C7D1D52A}"/>
              </a:ext>
            </a:extLst>
          </p:cNvPr>
          <p:cNvSpPr>
            <a:spLocks noGrp="1"/>
          </p:cNvSpPr>
          <p:nvPr>
            <p:ph type="sldNum" sz="quarter" idx="10"/>
          </p:nvPr>
        </p:nvSpPr>
        <p:spPr/>
        <p:txBody>
          <a:bodyPr/>
          <a:lstStyle/>
          <a:p>
            <a:fld id="{86996F19-3FA7-3441-9750-1B9463D7BCAE}" type="slidenum">
              <a:rPr lang="en-US" smtClean="0"/>
              <a:t>26</a:t>
            </a:fld>
            <a:endParaRPr lang="en-US"/>
          </a:p>
        </p:txBody>
      </p:sp>
    </p:spTree>
    <p:extLst>
      <p:ext uri="{BB962C8B-B14F-4D97-AF65-F5344CB8AC3E}">
        <p14:creationId xmlns:p14="http://schemas.microsoft.com/office/powerpoint/2010/main" val="15242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Evaluation of our tool (RRA)</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1645920"/>
            <a:ext cx="13510260" cy="5646978"/>
          </a:xfrm>
        </p:spPr>
        <p:txBody>
          <a:bodyPr/>
          <a:lstStyle/>
          <a:p>
            <a:r>
              <a:rPr lang="en-US" dirty="0"/>
              <a:t>RRA works best on </a:t>
            </a:r>
            <a:r>
              <a:rPr lang="en-US" b="1" dirty="0"/>
              <a:t>loops over indexed arrays</a:t>
            </a:r>
          </a:p>
          <a:p>
            <a:r>
              <a:rPr lang="en-US" dirty="0"/>
              <a:t>Target: AWS-C-Common</a:t>
            </a:r>
          </a:p>
          <a:p>
            <a:pPr marL="457200" indent="-457200">
              <a:buFont typeface="Arial" panose="020B0604020202020204" pitchFamily="34" charset="0"/>
              <a:buChar char="•"/>
            </a:pPr>
            <a:r>
              <a:rPr lang="en-US" sz="2400" dirty="0"/>
              <a:t>Arrays</a:t>
            </a:r>
          </a:p>
          <a:p>
            <a:pPr marL="457200" indent="-457200">
              <a:buFont typeface="Arial" panose="020B0604020202020204" pitchFamily="34" charset="0"/>
              <a:buChar char="•"/>
            </a:pPr>
            <a:r>
              <a:rPr lang="en-US" sz="2400" dirty="0"/>
              <a:t>Array Lists</a:t>
            </a:r>
          </a:p>
          <a:p>
            <a:pPr marL="457200" indent="-457200">
              <a:buFont typeface="Arial" panose="020B0604020202020204" pitchFamily="34" charset="0"/>
              <a:buChar char="•"/>
            </a:pPr>
            <a:r>
              <a:rPr lang="en-US" sz="2400" dirty="0"/>
              <a:t>Byte Buffers</a:t>
            </a:r>
          </a:p>
          <a:p>
            <a:pPr marL="457200" indent="-457200">
              <a:buFont typeface="Arial" panose="020B0604020202020204" pitchFamily="34" charset="0"/>
              <a:buChar char="•"/>
            </a:pPr>
            <a:r>
              <a:rPr lang="en-US" sz="2400" dirty="0"/>
              <a:t>Byte Cursors</a:t>
            </a:r>
          </a:p>
          <a:p>
            <a:pPr marL="457200" indent="-457200">
              <a:buFont typeface="Arial" panose="020B0604020202020204" pitchFamily="34" charset="0"/>
              <a:buChar char="•"/>
            </a:pPr>
            <a:r>
              <a:rPr lang="en-US" sz="2400" strike="sngStrike" dirty="0"/>
              <a:t>Hash Tables</a:t>
            </a:r>
          </a:p>
          <a:p>
            <a:pPr marL="457200" indent="-457200">
              <a:buFont typeface="Arial" panose="020B0604020202020204" pitchFamily="34" charset="0"/>
              <a:buChar char="•"/>
            </a:pPr>
            <a:r>
              <a:rPr lang="en-US" sz="2400" strike="sngStrike" dirty="0"/>
              <a:t>Linked Lists</a:t>
            </a:r>
          </a:p>
          <a:p>
            <a:pPr marL="457200" indent="-457200">
              <a:buFont typeface="Arial" panose="020B0604020202020204" pitchFamily="34" charset="0"/>
              <a:buChar char="•"/>
            </a:pPr>
            <a:r>
              <a:rPr lang="en-US" sz="2400" strike="sngStrike" dirty="0"/>
              <a:t>Priority Queues</a:t>
            </a:r>
          </a:p>
          <a:p>
            <a:pPr marL="457200" indent="-457200">
              <a:buFont typeface="Arial" panose="020B0604020202020204" pitchFamily="34" charset="0"/>
              <a:buChar char="•"/>
            </a:pPr>
            <a:r>
              <a:rPr lang="en-US" sz="2400" strike="sngStrike" dirty="0"/>
              <a:t>Ring Buffers</a:t>
            </a:r>
          </a:p>
          <a:p>
            <a:pPr marL="457200" indent="-457200">
              <a:buFont typeface="Arial" panose="020B0604020202020204" pitchFamily="34" charset="0"/>
              <a:buChar char="•"/>
            </a:pPr>
            <a:r>
              <a:rPr lang="en-US" sz="2400" dirty="0"/>
              <a:t>Strings</a:t>
            </a:r>
          </a:p>
          <a:p>
            <a:r>
              <a:rPr lang="en-US" dirty="0"/>
              <a:t>112 functions in total</a:t>
            </a:r>
          </a:p>
          <a:p>
            <a:r>
              <a:rPr lang="en-US" dirty="0"/>
              <a:t>61 functions have loops over arrays (LOAs)</a:t>
            </a:r>
          </a:p>
        </p:txBody>
      </p:sp>
      <p:sp>
        <p:nvSpPr>
          <p:cNvPr id="4" name="Right Brace 3">
            <a:extLst>
              <a:ext uri="{FF2B5EF4-FFF2-40B4-BE49-F238E27FC236}">
                <a16:creationId xmlns:a16="http://schemas.microsoft.com/office/drawing/2014/main" id="{537D0ADD-8B85-CE4D-8FFE-8D23A30AA9E3}"/>
              </a:ext>
            </a:extLst>
          </p:cNvPr>
          <p:cNvSpPr/>
          <p:nvPr/>
        </p:nvSpPr>
        <p:spPr>
          <a:xfrm>
            <a:off x="3512634" y="4661210"/>
            <a:ext cx="256478" cy="137184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18A3E97-4D5A-3D4F-A9B6-41F67D832728}"/>
              </a:ext>
            </a:extLst>
          </p:cNvPr>
          <p:cNvSpPr txBox="1"/>
          <p:nvPr/>
        </p:nvSpPr>
        <p:spPr>
          <a:xfrm>
            <a:off x="4108535" y="5077826"/>
            <a:ext cx="3350597" cy="538609"/>
          </a:xfrm>
          <a:prstGeom prst="rect">
            <a:avLst/>
          </a:prstGeom>
          <a:noFill/>
        </p:spPr>
        <p:txBody>
          <a:bodyPr wrap="none" rtlCol="0">
            <a:spAutoFit/>
          </a:bodyPr>
          <a:lstStyle/>
          <a:p>
            <a:pPr algn="l"/>
            <a:r>
              <a:rPr lang="en-US" sz="29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Not indexed arrays</a:t>
            </a:r>
          </a:p>
        </p:txBody>
      </p:sp>
      <p:sp>
        <p:nvSpPr>
          <p:cNvPr id="6" name="Slide Number Placeholder 5">
            <a:extLst>
              <a:ext uri="{FF2B5EF4-FFF2-40B4-BE49-F238E27FC236}">
                <a16:creationId xmlns:a16="http://schemas.microsoft.com/office/drawing/2014/main" id="{F687EF06-1C47-AA48-836A-98A8039D25A7}"/>
              </a:ext>
            </a:extLst>
          </p:cNvPr>
          <p:cNvSpPr>
            <a:spLocks noGrp="1"/>
          </p:cNvSpPr>
          <p:nvPr>
            <p:ph type="sldNum" sz="quarter" idx="11"/>
          </p:nvPr>
        </p:nvSpPr>
        <p:spPr/>
        <p:txBody>
          <a:bodyPr/>
          <a:lstStyle/>
          <a:p>
            <a:fld id="{86996F19-3FA7-3441-9750-1B9463D7BCAE}" type="slidenum">
              <a:rPr lang="en-US" smtClean="0"/>
              <a:pPr/>
              <a:t>27</a:t>
            </a:fld>
            <a:endParaRPr lang="en-US"/>
          </a:p>
        </p:txBody>
      </p:sp>
      <p:graphicFrame>
        <p:nvGraphicFramePr>
          <p:cNvPr id="7" name="Chart 6">
            <a:extLst>
              <a:ext uri="{FF2B5EF4-FFF2-40B4-BE49-F238E27FC236}">
                <a16:creationId xmlns:a16="http://schemas.microsoft.com/office/drawing/2014/main" id="{A4A47A75-6FE6-CA4E-A765-88806D540622}"/>
              </a:ext>
            </a:extLst>
          </p:cNvPr>
          <p:cNvGraphicFramePr/>
          <p:nvPr>
            <p:extLst>
              <p:ext uri="{D42A27DB-BD31-4B8C-83A1-F6EECF244321}">
                <p14:modId xmlns:p14="http://schemas.microsoft.com/office/powerpoint/2010/main" val="835766449"/>
              </p:ext>
            </p:extLst>
          </p:nvPr>
        </p:nvGraphicFramePr>
        <p:xfrm>
          <a:off x="8462998" y="1225072"/>
          <a:ext cx="4521958" cy="27047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09F1836-A5E8-324A-A39D-628AE7920F4E}"/>
              </a:ext>
            </a:extLst>
          </p:cNvPr>
          <p:cNvGraphicFramePr/>
          <p:nvPr>
            <p:extLst>
              <p:ext uri="{D42A27DB-BD31-4B8C-83A1-F6EECF244321}">
                <p14:modId xmlns:p14="http://schemas.microsoft.com/office/powerpoint/2010/main" val="1660475884"/>
              </p:ext>
            </p:extLst>
          </p:nvPr>
        </p:nvGraphicFramePr>
        <p:xfrm>
          <a:off x="8321220" y="4469409"/>
          <a:ext cx="4875592" cy="291631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6AF9B236-9732-324C-B0DF-701928D40043}"/>
              </a:ext>
            </a:extLst>
          </p:cNvPr>
          <p:cNvSpPr txBox="1"/>
          <p:nvPr/>
        </p:nvSpPr>
        <p:spPr>
          <a:xfrm>
            <a:off x="11701370" y="5869586"/>
            <a:ext cx="2998144" cy="830997"/>
          </a:xfrm>
          <a:prstGeom prst="rect">
            <a:avLst/>
          </a:prstGeom>
          <a:noFill/>
        </p:spPr>
        <p:txBody>
          <a:bodyPr wrap="square" rtlCol="0">
            <a:spAutoFit/>
          </a:bodyPr>
          <a:lstStyle/>
          <a:p>
            <a:pPr algn="l"/>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Those are </a:t>
            </a: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bounded</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proofs before!</a:t>
            </a:r>
          </a:p>
        </p:txBody>
      </p:sp>
    </p:spTree>
    <p:extLst>
      <p:ext uri="{BB962C8B-B14F-4D97-AF65-F5344CB8AC3E}">
        <p14:creationId xmlns:p14="http://schemas.microsoft.com/office/powerpoint/2010/main" val="13700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Graphic spid="7" grpId="0">
        <p:bldAsOne/>
      </p:bldGraphic>
      <p:bldGraphic spid="8" grpId="0">
        <p:bldAsOne/>
      </p:bldGraphic>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Evaluation of our tool (RRA)</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1645920"/>
            <a:ext cx="13510260" cy="5646978"/>
          </a:xfrm>
        </p:spPr>
        <p:txBody>
          <a:bodyPr/>
          <a:lstStyle/>
          <a:p>
            <a:r>
              <a:rPr lang="en-US" dirty="0"/>
              <a:t>RRA works best on </a:t>
            </a:r>
            <a:r>
              <a:rPr lang="en-US" b="1" dirty="0"/>
              <a:t>loops over indexed arrays</a:t>
            </a:r>
          </a:p>
          <a:p>
            <a:r>
              <a:rPr lang="en-US" dirty="0"/>
              <a:t>Target: AWS-C-Common</a:t>
            </a:r>
          </a:p>
          <a:p>
            <a:pPr marL="457200" indent="-457200">
              <a:buFont typeface="Arial" panose="020B0604020202020204" pitchFamily="34" charset="0"/>
              <a:buChar char="•"/>
            </a:pPr>
            <a:r>
              <a:rPr lang="en-US" sz="2400" dirty="0"/>
              <a:t>Arrays</a:t>
            </a:r>
          </a:p>
          <a:p>
            <a:pPr marL="457200" indent="-457200">
              <a:buFont typeface="Arial" panose="020B0604020202020204" pitchFamily="34" charset="0"/>
              <a:buChar char="•"/>
            </a:pPr>
            <a:r>
              <a:rPr lang="en-US" sz="2400" dirty="0"/>
              <a:t>Array Lists</a:t>
            </a:r>
          </a:p>
          <a:p>
            <a:pPr marL="457200" indent="-457200">
              <a:buFont typeface="Arial" panose="020B0604020202020204" pitchFamily="34" charset="0"/>
              <a:buChar char="•"/>
            </a:pPr>
            <a:r>
              <a:rPr lang="en-US" sz="2400" dirty="0"/>
              <a:t>Byte Buffers</a:t>
            </a:r>
          </a:p>
          <a:p>
            <a:pPr marL="457200" indent="-457200">
              <a:buFont typeface="Arial" panose="020B0604020202020204" pitchFamily="34" charset="0"/>
              <a:buChar char="•"/>
            </a:pPr>
            <a:r>
              <a:rPr lang="en-US" sz="2400" dirty="0"/>
              <a:t>Byte Cursors</a:t>
            </a:r>
          </a:p>
          <a:p>
            <a:pPr marL="457200" indent="-457200">
              <a:buFont typeface="Arial" panose="020B0604020202020204" pitchFamily="34" charset="0"/>
              <a:buChar char="•"/>
            </a:pPr>
            <a:r>
              <a:rPr lang="en-US" sz="2400" strike="sngStrike" dirty="0"/>
              <a:t>Hash Tables</a:t>
            </a:r>
          </a:p>
          <a:p>
            <a:pPr marL="457200" indent="-457200">
              <a:buFont typeface="Arial" panose="020B0604020202020204" pitchFamily="34" charset="0"/>
              <a:buChar char="•"/>
            </a:pPr>
            <a:r>
              <a:rPr lang="en-US" sz="2400" strike="sngStrike" dirty="0"/>
              <a:t>Linked Lists</a:t>
            </a:r>
          </a:p>
          <a:p>
            <a:pPr marL="457200" indent="-457200">
              <a:buFont typeface="Arial" panose="020B0604020202020204" pitchFamily="34" charset="0"/>
              <a:buChar char="•"/>
            </a:pPr>
            <a:r>
              <a:rPr lang="en-US" sz="2400" strike="sngStrike" dirty="0"/>
              <a:t>Priority Queues</a:t>
            </a:r>
          </a:p>
          <a:p>
            <a:pPr marL="457200" indent="-457200">
              <a:buFont typeface="Arial" panose="020B0604020202020204" pitchFamily="34" charset="0"/>
              <a:buChar char="•"/>
            </a:pPr>
            <a:r>
              <a:rPr lang="en-US" sz="2400" strike="sngStrike" dirty="0"/>
              <a:t>Ring Buffers</a:t>
            </a:r>
          </a:p>
          <a:p>
            <a:pPr marL="457200" indent="-457200">
              <a:buFont typeface="Arial" panose="020B0604020202020204" pitchFamily="34" charset="0"/>
              <a:buChar char="•"/>
            </a:pPr>
            <a:r>
              <a:rPr lang="en-US" sz="2400" dirty="0"/>
              <a:t>Strings</a:t>
            </a:r>
          </a:p>
          <a:p>
            <a:r>
              <a:rPr lang="en-US" dirty="0"/>
              <a:t>112 functions in total</a:t>
            </a:r>
          </a:p>
          <a:p>
            <a:r>
              <a:rPr lang="en-US" dirty="0"/>
              <a:t>61 functions have loops over arrays</a:t>
            </a:r>
          </a:p>
        </p:txBody>
      </p:sp>
      <p:sp>
        <p:nvSpPr>
          <p:cNvPr id="4" name="Right Brace 3">
            <a:extLst>
              <a:ext uri="{FF2B5EF4-FFF2-40B4-BE49-F238E27FC236}">
                <a16:creationId xmlns:a16="http://schemas.microsoft.com/office/drawing/2014/main" id="{537D0ADD-8B85-CE4D-8FFE-8D23A30AA9E3}"/>
              </a:ext>
            </a:extLst>
          </p:cNvPr>
          <p:cNvSpPr/>
          <p:nvPr/>
        </p:nvSpPr>
        <p:spPr>
          <a:xfrm>
            <a:off x="3512634" y="4661210"/>
            <a:ext cx="256478" cy="137184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18A3E97-4D5A-3D4F-A9B6-41F67D832728}"/>
              </a:ext>
            </a:extLst>
          </p:cNvPr>
          <p:cNvSpPr txBox="1"/>
          <p:nvPr/>
        </p:nvSpPr>
        <p:spPr>
          <a:xfrm>
            <a:off x="4108535" y="5077826"/>
            <a:ext cx="3350597" cy="538609"/>
          </a:xfrm>
          <a:prstGeom prst="rect">
            <a:avLst/>
          </a:prstGeom>
          <a:noFill/>
        </p:spPr>
        <p:txBody>
          <a:bodyPr wrap="none" rtlCol="0">
            <a:spAutoFit/>
          </a:bodyPr>
          <a:lstStyle/>
          <a:p>
            <a:pPr algn="l"/>
            <a:r>
              <a:rPr lang="en-US" sz="29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Not indexed arrays</a:t>
            </a:r>
          </a:p>
        </p:txBody>
      </p:sp>
      <p:sp>
        <p:nvSpPr>
          <p:cNvPr id="6" name="Slide Number Placeholder 5">
            <a:extLst>
              <a:ext uri="{FF2B5EF4-FFF2-40B4-BE49-F238E27FC236}">
                <a16:creationId xmlns:a16="http://schemas.microsoft.com/office/drawing/2014/main" id="{F687EF06-1C47-AA48-836A-98A8039D25A7}"/>
              </a:ext>
            </a:extLst>
          </p:cNvPr>
          <p:cNvSpPr>
            <a:spLocks noGrp="1"/>
          </p:cNvSpPr>
          <p:nvPr>
            <p:ph type="sldNum" sz="quarter" idx="11"/>
          </p:nvPr>
        </p:nvSpPr>
        <p:spPr/>
        <p:txBody>
          <a:bodyPr/>
          <a:lstStyle/>
          <a:p>
            <a:fld id="{86996F19-3FA7-3441-9750-1B9463D7BCAE}" type="slidenum">
              <a:rPr lang="en-US" smtClean="0"/>
              <a:pPr/>
              <a:t>28</a:t>
            </a:fld>
            <a:endParaRPr lang="en-US"/>
          </a:p>
        </p:txBody>
      </p:sp>
      <p:graphicFrame>
        <p:nvGraphicFramePr>
          <p:cNvPr id="7" name="Chart 6">
            <a:extLst>
              <a:ext uri="{FF2B5EF4-FFF2-40B4-BE49-F238E27FC236}">
                <a16:creationId xmlns:a16="http://schemas.microsoft.com/office/drawing/2014/main" id="{A4A47A75-6FE6-CA4E-A765-88806D540622}"/>
              </a:ext>
            </a:extLst>
          </p:cNvPr>
          <p:cNvGraphicFramePr/>
          <p:nvPr/>
        </p:nvGraphicFramePr>
        <p:xfrm>
          <a:off x="8462998" y="1225072"/>
          <a:ext cx="4521958" cy="27047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09F1836-A5E8-324A-A39D-628AE7920F4E}"/>
              </a:ext>
            </a:extLst>
          </p:cNvPr>
          <p:cNvGraphicFramePr/>
          <p:nvPr/>
        </p:nvGraphicFramePr>
        <p:xfrm>
          <a:off x="8321220" y="4469409"/>
          <a:ext cx="4875592" cy="291631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6AF9B236-9732-324C-B0DF-701928D40043}"/>
              </a:ext>
            </a:extLst>
          </p:cNvPr>
          <p:cNvSpPr txBox="1"/>
          <p:nvPr/>
        </p:nvSpPr>
        <p:spPr>
          <a:xfrm>
            <a:off x="11701370" y="5869586"/>
            <a:ext cx="2998144" cy="830997"/>
          </a:xfrm>
          <a:prstGeom prst="rect">
            <a:avLst/>
          </a:prstGeom>
          <a:noFill/>
        </p:spPr>
        <p:txBody>
          <a:bodyPr wrap="square" rtlCol="0">
            <a:spAutoFit/>
          </a:bodyPr>
          <a:lstStyle/>
          <a:p>
            <a:pPr algn="l"/>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Those are </a:t>
            </a: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bounded</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proofs before!</a:t>
            </a:r>
          </a:p>
        </p:txBody>
      </p:sp>
      <p:sp>
        <p:nvSpPr>
          <p:cNvPr id="10" name="Rectangle 9">
            <a:extLst>
              <a:ext uri="{FF2B5EF4-FFF2-40B4-BE49-F238E27FC236}">
                <a16:creationId xmlns:a16="http://schemas.microsoft.com/office/drawing/2014/main" id="{A512A99E-FB66-0D46-A06A-0D5774D17FE0}"/>
              </a:ext>
            </a:extLst>
          </p:cNvPr>
          <p:cNvSpPr/>
          <p:nvPr/>
        </p:nvSpPr>
        <p:spPr>
          <a:xfrm>
            <a:off x="548640" y="1177290"/>
            <a:ext cx="14081760" cy="6518910"/>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43B3BF8-6E01-364A-84B8-5AFCBDB8498F}"/>
              </a:ext>
            </a:extLst>
          </p:cNvPr>
          <p:cNvSpPr txBox="1"/>
          <p:nvPr/>
        </p:nvSpPr>
        <p:spPr>
          <a:xfrm>
            <a:off x="4047680" y="3415340"/>
            <a:ext cx="6805068" cy="1569660"/>
          </a:xfrm>
          <a:prstGeom prst="rect">
            <a:avLst/>
          </a:prstGeom>
          <a:noFill/>
        </p:spPr>
        <p:txBody>
          <a:bodyPr wrap="none" rtlCol="0">
            <a:spAutoFit/>
          </a:bodyPr>
          <a:lstStyle/>
          <a:p>
            <a:pPr algn="l"/>
            <a:r>
              <a:rPr lang="en-US" sz="4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15</a:t>
            </a:r>
            <a:r>
              <a:rPr lang="en-US" sz="4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proved (last year) =&gt;</a:t>
            </a:r>
          </a:p>
          <a:p>
            <a:pPr algn="l"/>
            <a:r>
              <a:rPr lang="en-US" sz="4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sz="4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60</a:t>
            </a:r>
            <a:r>
              <a:rPr lang="en-US" sz="4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proved (this year)</a:t>
            </a:r>
          </a:p>
        </p:txBody>
      </p:sp>
    </p:spTree>
    <p:extLst>
      <p:ext uri="{BB962C8B-B14F-4D97-AF65-F5344CB8AC3E}">
        <p14:creationId xmlns:p14="http://schemas.microsoft.com/office/powerpoint/2010/main" val="2399435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932245"/>
            <a:ext cx="13510260" cy="2290460"/>
          </a:xfrm>
        </p:spPr>
        <p:txBody>
          <a:bodyPr/>
          <a:lstStyle/>
          <a:p>
            <a:r>
              <a:rPr lang="en-US" dirty="0"/>
              <a:t>Implemented address-based replication reducing abstraction (RRA)</a:t>
            </a:r>
          </a:p>
          <a:p>
            <a:pPr marL="457200" indent="-457200">
              <a:buFont typeface="Arial" panose="020B0604020202020204" pitchFamily="34" charset="0"/>
              <a:buChar char="•"/>
            </a:pPr>
            <a:r>
              <a:rPr lang="en-US" sz="2400" dirty="0"/>
              <a:t>Toy prototype (2020) =&gt; More general tool</a:t>
            </a:r>
          </a:p>
          <a:p>
            <a:r>
              <a:rPr lang="en-US" dirty="0"/>
              <a:t>Proved soundness of abstraction</a:t>
            </a:r>
          </a:p>
          <a:p>
            <a:r>
              <a:rPr lang="en-US" dirty="0"/>
              <a:t>Applied our tool to AWS-C-Common and proved 61 functions unboundedly</a:t>
            </a:r>
          </a:p>
          <a:p>
            <a:endParaRPr lang="en-US" dirty="0"/>
          </a:p>
        </p:txBody>
      </p:sp>
      <p:sp>
        <p:nvSpPr>
          <p:cNvPr id="4" name="Title 1">
            <a:extLst>
              <a:ext uri="{FF2B5EF4-FFF2-40B4-BE49-F238E27FC236}">
                <a16:creationId xmlns:a16="http://schemas.microsoft.com/office/drawing/2014/main" id="{145692B6-9BEF-6C4C-BD21-E0CEC121A664}"/>
              </a:ext>
            </a:extLst>
          </p:cNvPr>
          <p:cNvSpPr txBox="1">
            <a:spLocks/>
          </p:cNvSpPr>
          <p:nvPr/>
        </p:nvSpPr>
        <p:spPr>
          <a:xfrm>
            <a:off x="548640" y="3300763"/>
            <a:ext cx="13510260"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Acknowledgement</a:t>
            </a:r>
          </a:p>
        </p:txBody>
      </p:sp>
      <p:sp>
        <p:nvSpPr>
          <p:cNvPr id="5" name="Text Placeholder 2">
            <a:extLst>
              <a:ext uri="{FF2B5EF4-FFF2-40B4-BE49-F238E27FC236}">
                <a16:creationId xmlns:a16="http://schemas.microsoft.com/office/drawing/2014/main" id="{7ED8DE24-3BCF-9041-87F3-E931F4F8A4F6}"/>
              </a:ext>
            </a:extLst>
          </p:cNvPr>
          <p:cNvSpPr txBox="1">
            <a:spLocks/>
          </p:cNvSpPr>
          <p:nvPr/>
        </p:nvSpPr>
        <p:spPr>
          <a:xfrm>
            <a:off x="571500" y="3992139"/>
            <a:ext cx="13510260" cy="229046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Thanks to </a:t>
            </a:r>
          </a:p>
          <a:p>
            <a:pPr marL="457200" indent="-457200">
              <a:buFont typeface="Arial" panose="020B0604020202020204" pitchFamily="34" charset="0"/>
              <a:buChar char="•"/>
            </a:pPr>
            <a:r>
              <a:rPr lang="en-US" sz="2400" dirty="0"/>
              <a:t>Mike Whalen and Mark Tuttle</a:t>
            </a:r>
          </a:p>
          <a:p>
            <a:pPr marL="457200" indent="-457200">
              <a:buFont typeface="Arial" panose="020B0604020202020204" pitchFamily="34" charset="0"/>
              <a:buChar char="•"/>
            </a:pPr>
            <a:r>
              <a:rPr lang="en-US" sz="2400" dirty="0"/>
              <a:t>Chris </a:t>
            </a:r>
            <a:r>
              <a:rPr lang="en-US" sz="2400" dirty="0" err="1"/>
              <a:t>Chak</a:t>
            </a:r>
            <a:endParaRPr lang="en-US" sz="2400" dirty="0"/>
          </a:p>
          <a:p>
            <a:pPr marL="457200" indent="-457200">
              <a:buFont typeface="Arial" panose="020B0604020202020204" pitchFamily="34" charset="0"/>
              <a:buChar char="•"/>
            </a:pPr>
            <a:r>
              <a:rPr lang="en-US" sz="2400" dirty="0" err="1"/>
              <a:t>Rustan</a:t>
            </a:r>
            <a:r>
              <a:rPr lang="en-US" sz="2400" dirty="0"/>
              <a:t> </a:t>
            </a:r>
            <a:r>
              <a:rPr lang="en-US" sz="2400" dirty="0" err="1"/>
              <a:t>Leino</a:t>
            </a:r>
            <a:endParaRPr lang="en-US" sz="2400" dirty="0"/>
          </a:p>
          <a:p>
            <a:endParaRPr lang="en-US" dirty="0"/>
          </a:p>
        </p:txBody>
      </p:sp>
      <p:sp>
        <p:nvSpPr>
          <p:cNvPr id="6" name="Rounded Rectangle 5">
            <a:extLst>
              <a:ext uri="{FF2B5EF4-FFF2-40B4-BE49-F238E27FC236}">
                <a16:creationId xmlns:a16="http://schemas.microsoft.com/office/drawing/2014/main" id="{C8BD14BA-6914-5A45-B774-8608677F3BE8}"/>
              </a:ext>
            </a:extLst>
          </p:cNvPr>
          <p:cNvSpPr/>
          <p:nvPr/>
        </p:nvSpPr>
        <p:spPr>
          <a:xfrm>
            <a:off x="1329317" y="6338354"/>
            <a:ext cx="11721196" cy="686632"/>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a16="http://schemas.microsoft.com/office/drawing/2014/main" id="{E7AE4160-702D-904F-AC97-4B963D79AEC8}"/>
              </a:ext>
            </a:extLst>
          </p:cNvPr>
          <p:cNvSpPr/>
          <p:nvPr/>
        </p:nvSpPr>
        <p:spPr>
          <a:xfrm>
            <a:off x="1906858" y="6461988"/>
            <a:ext cx="10401300" cy="461665"/>
          </a:xfrm>
          <a:prstGeom prst="rect">
            <a:avLst/>
          </a:prstGeom>
        </p:spPr>
        <p:txBody>
          <a:bodyPr wrap="square">
            <a:spAutoFit/>
          </a:bodyPr>
          <a:lstStyle/>
          <a:p>
            <a:r>
              <a:rPr lang="en-US" sz="2400" dirty="0">
                <a:solidFill>
                  <a:schemeClr val="bg1"/>
                </a:solidFill>
              </a:rPr>
              <a:t>https://</a:t>
            </a:r>
            <a:r>
              <a:rPr lang="en-US" sz="2400" dirty="0" err="1">
                <a:solidFill>
                  <a:schemeClr val="bg1"/>
                </a:solidFill>
              </a:rPr>
              <a:t>w.amazon.com</a:t>
            </a:r>
            <a:r>
              <a:rPr lang="en-US" sz="2400" dirty="0">
                <a:solidFill>
                  <a:schemeClr val="bg1"/>
                </a:solidFill>
              </a:rPr>
              <a:t>/bin/view/ARG/</a:t>
            </a:r>
            <a:r>
              <a:rPr lang="en-US" sz="2400" dirty="0" err="1">
                <a:solidFill>
                  <a:schemeClr val="bg1"/>
                </a:solidFill>
              </a:rPr>
              <a:t>ProofPlatformsTeam</a:t>
            </a:r>
            <a:r>
              <a:rPr lang="en-US" sz="2400" dirty="0">
                <a:solidFill>
                  <a:schemeClr val="bg1"/>
                </a:solidFill>
              </a:rPr>
              <a:t>/Abstraction/</a:t>
            </a:r>
          </a:p>
        </p:txBody>
      </p:sp>
      <p:sp>
        <p:nvSpPr>
          <p:cNvPr id="8" name="Slide Number Placeholder 7">
            <a:extLst>
              <a:ext uri="{FF2B5EF4-FFF2-40B4-BE49-F238E27FC236}">
                <a16:creationId xmlns:a16="http://schemas.microsoft.com/office/drawing/2014/main" id="{E70FAE3E-962A-5646-B3D0-CDDE6F080C63}"/>
              </a:ext>
            </a:extLst>
          </p:cNvPr>
          <p:cNvSpPr>
            <a:spLocks noGrp="1"/>
          </p:cNvSpPr>
          <p:nvPr>
            <p:ph type="sldNum" sz="quarter" idx="11"/>
          </p:nvPr>
        </p:nvSpPr>
        <p:spPr/>
        <p:txBody>
          <a:bodyPr/>
          <a:lstStyle/>
          <a:p>
            <a:fld id="{86996F19-3FA7-3441-9750-1B9463D7BCAE}" type="slidenum">
              <a:rPr lang="en-US" smtClean="0"/>
              <a:pPr/>
              <a:t>29</a:t>
            </a:fld>
            <a:endParaRPr lang="en-US"/>
          </a:p>
        </p:txBody>
      </p:sp>
    </p:spTree>
    <p:extLst>
      <p:ext uri="{BB962C8B-B14F-4D97-AF65-F5344CB8AC3E}">
        <p14:creationId xmlns:p14="http://schemas.microsoft.com/office/powerpoint/2010/main" val="19053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548640" y="3108959"/>
            <a:ext cx="12435840" cy="2266229"/>
          </a:xfrm>
        </p:spPr>
        <p:txBody>
          <a:bodyPr/>
          <a:lstStyle/>
          <a:p>
            <a:r>
              <a:rPr lang="en-US" dirty="0"/>
              <a:t>Intuition of replication reducing abstraction (RRA)</a:t>
            </a:r>
          </a:p>
        </p:txBody>
      </p:sp>
      <p:sp>
        <p:nvSpPr>
          <p:cNvPr id="3" name="Slide Number Placeholder 2">
            <a:extLst>
              <a:ext uri="{FF2B5EF4-FFF2-40B4-BE49-F238E27FC236}">
                <a16:creationId xmlns:a16="http://schemas.microsoft.com/office/drawing/2014/main" id="{D95F7460-C3CB-B242-877F-A205BC9E8BD8}"/>
              </a:ext>
            </a:extLst>
          </p:cNvPr>
          <p:cNvSpPr>
            <a:spLocks noGrp="1"/>
          </p:cNvSpPr>
          <p:nvPr>
            <p:ph type="sldNum" sz="quarter" idx="10"/>
          </p:nvPr>
        </p:nvSpPr>
        <p:spPr/>
        <p:txBody>
          <a:bodyPr/>
          <a:lstStyle/>
          <a:p>
            <a:fld id="{86996F19-3FA7-3441-9750-1B9463D7BCAE}" type="slidenum">
              <a:rPr lang="en-US" smtClean="0"/>
              <a:t>3</a:t>
            </a:fld>
            <a:endParaRPr lang="en-US"/>
          </a:p>
        </p:txBody>
      </p:sp>
    </p:spTree>
    <p:extLst>
      <p:ext uri="{BB962C8B-B14F-4D97-AF65-F5344CB8AC3E}">
        <p14:creationId xmlns:p14="http://schemas.microsoft.com/office/powerpoint/2010/main" val="3472532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p:txBody>
          <a:bodyPr/>
          <a:lstStyle/>
          <a:p>
            <a:r>
              <a:rPr lang="en-US" dirty="0" err="1"/>
              <a:t>Lefan</a:t>
            </a:r>
            <a:r>
              <a:rPr lang="en-US" dirty="0"/>
              <a:t> Zhang (</a:t>
            </a:r>
            <a:r>
              <a:rPr lang="en-US" dirty="0" err="1"/>
              <a:t>lefanz</a:t>
            </a:r>
            <a:r>
              <a:rPr lang="en-US" dirty="0"/>
              <a:t>@)</a:t>
            </a:r>
          </a:p>
        </p:txBody>
      </p:sp>
      <p:sp>
        <p:nvSpPr>
          <p:cNvPr id="4" name="Rounded Rectangle 3">
            <a:extLst>
              <a:ext uri="{FF2B5EF4-FFF2-40B4-BE49-F238E27FC236}">
                <a16:creationId xmlns:a16="http://schemas.microsoft.com/office/drawing/2014/main" id="{38DE1A6A-41B4-6E48-AE78-03B9AD9D1976}"/>
              </a:ext>
            </a:extLst>
          </p:cNvPr>
          <p:cNvSpPr/>
          <p:nvPr/>
        </p:nvSpPr>
        <p:spPr>
          <a:xfrm>
            <a:off x="626789" y="5535419"/>
            <a:ext cx="8885201" cy="686632"/>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3A479B18-75DD-C744-8773-957A575BB81E}"/>
              </a:ext>
            </a:extLst>
          </p:cNvPr>
          <p:cNvSpPr/>
          <p:nvPr/>
        </p:nvSpPr>
        <p:spPr>
          <a:xfrm>
            <a:off x="724827" y="5678680"/>
            <a:ext cx="8697953" cy="400110"/>
          </a:xfrm>
          <a:prstGeom prst="rect">
            <a:avLst/>
          </a:prstGeom>
        </p:spPr>
        <p:txBody>
          <a:bodyPr wrap="square">
            <a:spAutoFit/>
          </a:bodyPr>
          <a:lstStyle/>
          <a:p>
            <a:r>
              <a:rPr lang="en-US" sz="2000" dirty="0">
                <a:solidFill>
                  <a:schemeClr val="bg1"/>
                </a:solidFill>
              </a:rPr>
              <a:t>https://</a:t>
            </a:r>
            <a:r>
              <a:rPr lang="en-US" sz="2000" dirty="0" err="1">
                <a:solidFill>
                  <a:schemeClr val="bg1"/>
                </a:solidFill>
              </a:rPr>
              <a:t>w.amazon.com</a:t>
            </a:r>
            <a:r>
              <a:rPr lang="en-US" sz="2000" dirty="0">
                <a:solidFill>
                  <a:schemeClr val="bg1"/>
                </a:solidFill>
              </a:rPr>
              <a:t>/bin/view/ARG/</a:t>
            </a:r>
            <a:r>
              <a:rPr lang="en-US" sz="2000" dirty="0" err="1">
                <a:solidFill>
                  <a:schemeClr val="bg1"/>
                </a:solidFill>
              </a:rPr>
              <a:t>ProofPlatformsTeam</a:t>
            </a:r>
            <a:r>
              <a:rPr lang="en-US" sz="2000" dirty="0">
                <a:solidFill>
                  <a:schemeClr val="bg1"/>
                </a:solidFill>
              </a:rPr>
              <a:t>/Abstraction/</a:t>
            </a:r>
          </a:p>
        </p:txBody>
      </p:sp>
      <p:sp>
        <p:nvSpPr>
          <p:cNvPr id="6" name="Slide Number Placeholder 5">
            <a:extLst>
              <a:ext uri="{FF2B5EF4-FFF2-40B4-BE49-F238E27FC236}">
                <a16:creationId xmlns:a16="http://schemas.microsoft.com/office/drawing/2014/main" id="{E54FBCC5-996E-4C4A-932B-1F89E7E69226}"/>
              </a:ext>
            </a:extLst>
          </p:cNvPr>
          <p:cNvSpPr>
            <a:spLocks noGrp="1"/>
          </p:cNvSpPr>
          <p:nvPr>
            <p:ph type="sldNum" sz="quarter" idx="11"/>
          </p:nvPr>
        </p:nvSpPr>
        <p:spPr/>
        <p:txBody>
          <a:bodyPr/>
          <a:lstStyle/>
          <a:p>
            <a:fld id="{86996F19-3FA7-3441-9750-1B9463D7BCAE}" type="slidenum">
              <a:rPr lang="en-US" smtClean="0"/>
              <a:pPr/>
              <a:t>30</a:t>
            </a:fld>
            <a:endParaRPr lang="en-US"/>
          </a:p>
        </p:txBody>
      </p:sp>
    </p:spTree>
    <p:extLst>
      <p:ext uri="{BB962C8B-B14F-4D97-AF65-F5344CB8AC3E}">
        <p14:creationId xmlns:p14="http://schemas.microsoft.com/office/powerpoint/2010/main" val="1321843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myself</a:t>
            </a:r>
          </a:p>
        </p:txBody>
      </p:sp>
      <p:sp>
        <p:nvSpPr>
          <p:cNvPr id="3" name="Content Placeholder 2"/>
          <p:cNvSpPr>
            <a:spLocks noGrp="1"/>
          </p:cNvSpPr>
          <p:nvPr>
            <p:ph type="body" sz="quarter" idx="12"/>
          </p:nvPr>
        </p:nvSpPr>
        <p:spPr>
          <a:xfrm>
            <a:off x="548638" y="1645920"/>
            <a:ext cx="6964269" cy="5087619"/>
          </a:xfrm>
        </p:spPr>
        <p:txBody>
          <a:bodyPr>
            <a:normAutofit/>
          </a:bodyPr>
          <a:lstStyle/>
          <a:p>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(Almost) 5th year PhD student at the University of Chicago</a:t>
            </a:r>
          </a:p>
          <a:p>
            <a:endParaRPr lang="en-US" dirty="0"/>
          </a:p>
          <a:p>
            <a:pPr lvl="0"/>
            <a:r>
              <a:rPr lang="en-US" sz="1920" dirty="0"/>
              <a:t>Research: </a:t>
            </a:r>
          </a:p>
          <a:p>
            <a:pPr lvl="0"/>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Intersection between formal method and HCI;</a:t>
            </a:r>
          </a:p>
          <a:p>
            <a:pPr lvl="0"/>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Provide better programming experience for end-users of smart-homes</a:t>
            </a:r>
          </a:p>
          <a:p>
            <a:endParaRPr lang="en-US" dirty="0"/>
          </a:p>
          <a:p>
            <a:pPr lvl="0"/>
            <a:r>
              <a:rPr lang="en-US" sz="1920" dirty="0"/>
              <a:t>At Amazon: </a:t>
            </a:r>
          </a:p>
          <a:p>
            <a:pPr lvl="0"/>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Applied scientist intern @ ARG group</a:t>
            </a:r>
          </a:p>
          <a:p>
            <a:pPr lvl="0"/>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Manager: Mike Whalen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mww</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a:t>
            </a:r>
          </a:p>
          <a:p>
            <a:pPr lvl="0"/>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Mentor: Mark Tuttle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mrtuttle</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a:t>
            </a:r>
          </a:p>
          <a:p>
            <a:endParaRPr lang="en-US" dirty="0"/>
          </a:p>
        </p:txBody>
      </p:sp>
      <p:pic>
        <p:nvPicPr>
          <p:cNvPr id="7" name="Picture 6">
            <a:extLst>
              <a:ext uri="{FF2B5EF4-FFF2-40B4-BE49-F238E27FC236}">
                <a16:creationId xmlns:a16="http://schemas.microsoft.com/office/drawing/2014/main" id="{8DA4A6D5-FBE8-9048-8CE9-F97EF32803F1}"/>
              </a:ext>
            </a:extLst>
          </p:cNvPr>
          <p:cNvPicPr>
            <a:picLocks noChangeAspect="1"/>
          </p:cNvPicPr>
          <p:nvPr/>
        </p:nvPicPr>
        <p:blipFill>
          <a:blip r:embed="rId3"/>
          <a:stretch>
            <a:fillRect/>
          </a:stretch>
        </p:blipFill>
        <p:spPr>
          <a:xfrm>
            <a:off x="9518307" y="2153175"/>
            <a:ext cx="2401185" cy="3923249"/>
          </a:xfrm>
          <a:prstGeom prst="rect">
            <a:avLst/>
          </a:prstGeom>
        </p:spPr>
      </p:pic>
      <p:sp>
        <p:nvSpPr>
          <p:cNvPr id="4" name="Slide Number Placeholder 3">
            <a:extLst>
              <a:ext uri="{FF2B5EF4-FFF2-40B4-BE49-F238E27FC236}">
                <a16:creationId xmlns:a16="http://schemas.microsoft.com/office/drawing/2014/main" id="{138F7E57-2456-374E-9600-55A77DEBB57A}"/>
              </a:ext>
            </a:extLst>
          </p:cNvPr>
          <p:cNvSpPr>
            <a:spLocks noGrp="1"/>
          </p:cNvSpPr>
          <p:nvPr>
            <p:ph type="sldNum" sz="quarter" idx="13"/>
          </p:nvPr>
        </p:nvSpPr>
        <p:spPr/>
        <p:txBody>
          <a:bodyPr/>
          <a:lstStyle/>
          <a:p>
            <a:fld id="{86996F19-3FA7-3441-9750-1B9463D7BCAE}" type="slidenum">
              <a:rPr lang="en-US" smtClean="0"/>
              <a:pPr/>
              <a:t>31</a:t>
            </a:fld>
            <a:endParaRPr lang="en-US"/>
          </a:p>
        </p:txBody>
      </p:sp>
    </p:spTree>
    <p:extLst>
      <p:ext uri="{BB962C8B-B14F-4D97-AF65-F5344CB8AC3E}">
        <p14:creationId xmlns:p14="http://schemas.microsoft.com/office/powerpoint/2010/main" val="1307617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Intuition of replication reducing abstraction (RRA)</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1645920"/>
            <a:ext cx="13510260" cy="5162653"/>
          </a:xfrm>
        </p:spPr>
        <p:txBody>
          <a:bodyPr/>
          <a:lstStyle/>
          <a:p>
            <a:r>
              <a:rPr lang="en-US" dirty="0"/>
              <a:t>Goal: Unbounded proofs</a:t>
            </a:r>
          </a:p>
          <a:p>
            <a:pPr marL="457200" indent="-457200">
              <a:buFont typeface="Arial" panose="020B0604020202020204" pitchFamily="34" charset="0"/>
              <a:buChar char="•"/>
            </a:pPr>
            <a:r>
              <a:rPr lang="en-US" dirty="0"/>
              <a:t>We want </a:t>
            </a:r>
            <a:r>
              <a:rPr lang="en-US" b="1" dirty="0"/>
              <a:t>unbounded proofs</a:t>
            </a:r>
            <a:r>
              <a:rPr lang="en-US" dirty="0"/>
              <a:t>: programs are correct for any size input data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CBMC does not “out of the box” support unbounded proofs.</a:t>
            </a:r>
          </a:p>
          <a:p>
            <a:pPr marL="1645920" lvl="1">
              <a:buFont typeface="Arial" panose="020B0604020202020204" pitchFamily="34" charset="0"/>
              <a:buChar char="•"/>
            </a:pPr>
            <a:r>
              <a:rPr lang="en-US" sz="2400" dirty="0"/>
              <a:t>Loops must be bounded</a:t>
            </a:r>
          </a:p>
          <a:p>
            <a:pPr marL="1645920" lvl="1">
              <a:buFont typeface="Arial" panose="020B0604020202020204" pitchFamily="34" charset="0"/>
              <a:buChar char="•"/>
            </a:pPr>
            <a:r>
              <a:rPr lang="en-US" sz="2400" dirty="0"/>
              <a:t>This means CBMC may miss errors that occur only in “large” inputs.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Two approaches to allow unbounded proofs in CBMC</a:t>
            </a:r>
          </a:p>
          <a:p>
            <a:pPr marL="1645920" lvl="1">
              <a:buFont typeface="Arial" panose="020B0604020202020204" pitchFamily="34" charset="0"/>
              <a:buChar char="•"/>
            </a:pPr>
            <a:r>
              <a:rPr lang="en-US" sz="2400" dirty="0"/>
              <a:t>Loop invariants</a:t>
            </a:r>
          </a:p>
          <a:p>
            <a:pPr marL="1645920" lvl="1">
              <a:buFont typeface="Arial" panose="020B0604020202020204" pitchFamily="34" charset="0"/>
              <a:buChar char="•"/>
            </a:pPr>
            <a:r>
              <a:rPr lang="en-US" sz="2400" dirty="0"/>
              <a:t>Code abstractions</a:t>
            </a:r>
          </a:p>
        </p:txBody>
      </p:sp>
      <p:sp>
        <p:nvSpPr>
          <p:cNvPr id="4" name="Rounded Rectangular Callout 3">
            <a:extLst>
              <a:ext uri="{FF2B5EF4-FFF2-40B4-BE49-F238E27FC236}">
                <a16:creationId xmlns:a16="http://schemas.microsoft.com/office/drawing/2014/main" id="{CD2CCA37-8324-D246-8708-02401C26DCC3}"/>
              </a:ext>
            </a:extLst>
          </p:cNvPr>
          <p:cNvSpPr/>
          <p:nvPr/>
        </p:nvSpPr>
        <p:spPr>
          <a:xfrm>
            <a:off x="5920750" y="6499936"/>
            <a:ext cx="2091846" cy="777267"/>
          </a:xfrm>
          <a:prstGeom prst="wedgeRoundRectCallout">
            <a:avLst>
              <a:gd name="adj1" fmla="val -85600"/>
              <a:gd name="adj2" fmla="val -447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This Talk!</a:t>
            </a:r>
          </a:p>
        </p:txBody>
      </p:sp>
      <p:sp>
        <p:nvSpPr>
          <p:cNvPr id="5" name="Slide Number Placeholder 4">
            <a:extLst>
              <a:ext uri="{FF2B5EF4-FFF2-40B4-BE49-F238E27FC236}">
                <a16:creationId xmlns:a16="http://schemas.microsoft.com/office/drawing/2014/main" id="{75F15020-A680-DD4B-BE25-B92E27F15110}"/>
              </a:ext>
            </a:extLst>
          </p:cNvPr>
          <p:cNvSpPr>
            <a:spLocks noGrp="1"/>
          </p:cNvSpPr>
          <p:nvPr>
            <p:ph type="sldNum" sz="quarter" idx="11"/>
          </p:nvPr>
        </p:nvSpPr>
        <p:spPr/>
        <p:txBody>
          <a:bodyPr/>
          <a:lstStyle/>
          <a:p>
            <a:fld id="{86996F19-3FA7-3441-9750-1B9463D7BCAE}" type="slidenum">
              <a:rPr lang="en-US" smtClean="0"/>
              <a:pPr/>
              <a:t>32</a:t>
            </a:fld>
            <a:endParaRPr lang="en-US"/>
          </a:p>
        </p:txBody>
      </p:sp>
    </p:spTree>
    <p:extLst>
      <p:ext uri="{BB962C8B-B14F-4D97-AF65-F5344CB8AC3E}">
        <p14:creationId xmlns:p14="http://schemas.microsoft.com/office/powerpoint/2010/main" val="1430927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p:txBody>
          <a:bodyPr/>
          <a:lstStyle/>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Intuition of replication reducing abstraction (RRA)</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Our tool (from users’ perspective)</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Demo</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How did we achieve it?</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 few questions:</a:t>
            </a:r>
          </a:p>
          <a:p>
            <a:pPr marL="1737360" lvl="1"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Is our tool general?</a:t>
            </a:r>
          </a:p>
          <a:p>
            <a:pPr marL="1737360" lvl="1"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Is our tool sound?</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Evaluation of our tool (RRA)</a:t>
            </a:r>
          </a:p>
        </p:txBody>
      </p:sp>
      <p:sp>
        <p:nvSpPr>
          <p:cNvPr id="4" name="Slide Number Placeholder 3">
            <a:extLst>
              <a:ext uri="{FF2B5EF4-FFF2-40B4-BE49-F238E27FC236}">
                <a16:creationId xmlns:a16="http://schemas.microsoft.com/office/drawing/2014/main" id="{89DC26B4-94CD-E344-A147-65145729DA03}"/>
              </a:ext>
            </a:extLst>
          </p:cNvPr>
          <p:cNvSpPr>
            <a:spLocks noGrp="1"/>
          </p:cNvSpPr>
          <p:nvPr>
            <p:ph type="sldNum" sz="quarter" idx="11"/>
          </p:nvPr>
        </p:nvSpPr>
        <p:spPr/>
        <p:txBody>
          <a:bodyPr/>
          <a:lstStyle/>
          <a:p>
            <a:fld id="{86996F19-3FA7-3441-9750-1B9463D7BCAE}" type="slidenum">
              <a:rPr lang="en-US" smtClean="0"/>
              <a:pPr/>
              <a:t>33</a:t>
            </a:fld>
            <a:endParaRPr lang="en-US"/>
          </a:p>
        </p:txBody>
      </p:sp>
    </p:spTree>
    <p:extLst>
      <p:ext uri="{BB962C8B-B14F-4D97-AF65-F5344CB8AC3E}">
        <p14:creationId xmlns:p14="http://schemas.microsoft.com/office/powerpoint/2010/main" val="3541616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Intuition of replication reducing abstraction (RRA)</a:t>
            </a:r>
          </a:p>
        </p:txBody>
      </p:sp>
      <p:sp>
        <p:nvSpPr>
          <p:cNvPr id="4" name="Rectangle 3">
            <a:extLst>
              <a:ext uri="{FF2B5EF4-FFF2-40B4-BE49-F238E27FC236}">
                <a16:creationId xmlns:a16="http://schemas.microsoft.com/office/drawing/2014/main" id="{F7AD13C9-6013-B341-B8C4-397D2D64AF03}"/>
              </a:ext>
            </a:extLst>
          </p:cNvPr>
          <p:cNvSpPr/>
          <p:nvPr/>
        </p:nvSpPr>
        <p:spPr>
          <a:xfrm>
            <a:off x="2516870"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2B1E4E-B230-F74A-B8B0-AEE8C3CE75A1}"/>
              </a:ext>
            </a:extLst>
          </p:cNvPr>
          <p:cNvSpPr/>
          <p:nvPr/>
        </p:nvSpPr>
        <p:spPr>
          <a:xfrm>
            <a:off x="2907265"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FDE294-AA59-D949-B84F-E4F3F4A4C7EC}"/>
              </a:ext>
            </a:extLst>
          </p:cNvPr>
          <p:cNvSpPr/>
          <p:nvPr/>
        </p:nvSpPr>
        <p:spPr>
          <a:xfrm>
            <a:off x="3297660"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1E54E2-AF01-B848-876A-56028FA9894C}"/>
              </a:ext>
            </a:extLst>
          </p:cNvPr>
          <p:cNvSpPr/>
          <p:nvPr/>
        </p:nvSpPr>
        <p:spPr>
          <a:xfrm>
            <a:off x="3688055"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BCA070-16C1-174D-98AD-5BC03256F15B}"/>
              </a:ext>
            </a:extLst>
          </p:cNvPr>
          <p:cNvSpPr/>
          <p:nvPr/>
        </p:nvSpPr>
        <p:spPr>
          <a:xfrm>
            <a:off x="4078450"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54D116-F8EB-F14A-AB95-08DAABFC64D6}"/>
              </a:ext>
            </a:extLst>
          </p:cNvPr>
          <p:cNvSpPr/>
          <p:nvPr/>
        </p:nvSpPr>
        <p:spPr>
          <a:xfrm>
            <a:off x="4468845" y="1875587"/>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66027E-E7B3-DD4C-B9FD-0E6C265696AE}"/>
              </a:ext>
            </a:extLst>
          </p:cNvPr>
          <p:cNvSpPr/>
          <p:nvPr/>
        </p:nvSpPr>
        <p:spPr>
          <a:xfrm>
            <a:off x="4859240"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CDB378-6E4B-8041-9AA6-979B5240BCA0}"/>
              </a:ext>
            </a:extLst>
          </p:cNvPr>
          <p:cNvSpPr/>
          <p:nvPr/>
        </p:nvSpPr>
        <p:spPr>
          <a:xfrm>
            <a:off x="5249635"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1DED9F-8130-EE45-8AD1-BA50D6FB6A27}"/>
              </a:ext>
            </a:extLst>
          </p:cNvPr>
          <p:cNvSpPr/>
          <p:nvPr/>
        </p:nvSpPr>
        <p:spPr>
          <a:xfrm>
            <a:off x="5640030"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BB9132-FFD4-924D-9087-7A68FB13C14B}"/>
              </a:ext>
            </a:extLst>
          </p:cNvPr>
          <p:cNvSpPr/>
          <p:nvPr/>
        </p:nvSpPr>
        <p:spPr>
          <a:xfrm>
            <a:off x="6030425"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F6A2D8-7CAA-464D-8BAE-3B88AC44FFED}"/>
              </a:ext>
            </a:extLst>
          </p:cNvPr>
          <p:cNvSpPr/>
          <p:nvPr/>
        </p:nvSpPr>
        <p:spPr>
          <a:xfrm>
            <a:off x="6420820" y="187558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C57298-5AB9-3549-BF2F-993DC7357F19}"/>
              </a:ext>
            </a:extLst>
          </p:cNvPr>
          <p:cNvSpPr/>
          <p:nvPr/>
        </p:nvSpPr>
        <p:spPr>
          <a:xfrm>
            <a:off x="939115" y="1826087"/>
            <a:ext cx="1300356" cy="461665"/>
          </a:xfrm>
          <a:prstGeom prst="rect">
            <a:avLst/>
          </a:prstGeom>
        </p:spPr>
        <p:txBody>
          <a:bodyPr wrap="none">
            <a:spAutoFit/>
          </a:bodyPr>
          <a:lstStyle/>
          <a:p>
            <a:r>
              <a:rPr lang="en-US" sz="2400" dirty="0">
                <a:solidFill>
                  <a:srgbClr val="001080"/>
                </a:solidFill>
                <a:latin typeface="Menlo" panose="020B0609030804020204" pitchFamily="49" charset="0"/>
              </a:rPr>
              <a:t>a</a:t>
            </a:r>
            <a:r>
              <a:rPr lang="en-US" sz="2400" b="0" dirty="0">
                <a:solidFill>
                  <a:srgbClr val="001080"/>
                </a:solidFill>
                <a:effectLst/>
                <a:latin typeface="Menlo" panose="020B0609030804020204" pitchFamily="49" charset="0"/>
              </a:rPr>
              <a:t>rray:</a:t>
            </a:r>
            <a:endParaRPr lang="en-US" sz="2400" dirty="0"/>
          </a:p>
        </p:txBody>
      </p:sp>
      <p:sp>
        <p:nvSpPr>
          <p:cNvPr id="16" name="Rectangle 15">
            <a:extLst>
              <a:ext uri="{FF2B5EF4-FFF2-40B4-BE49-F238E27FC236}">
                <a16:creationId xmlns:a16="http://schemas.microsoft.com/office/drawing/2014/main" id="{6E520F80-325A-5B47-86E2-4AF842F4DBD1}"/>
              </a:ext>
            </a:extLst>
          </p:cNvPr>
          <p:cNvSpPr/>
          <p:nvPr/>
        </p:nvSpPr>
        <p:spPr>
          <a:xfrm>
            <a:off x="198317" y="2369376"/>
            <a:ext cx="2044149" cy="461665"/>
          </a:xfrm>
          <a:prstGeom prst="rect">
            <a:avLst/>
          </a:prstGeom>
        </p:spPr>
        <p:txBody>
          <a:bodyPr wrap="none">
            <a:spAutoFit/>
          </a:bodyPr>
          <a:lstStyle/>
          <a:p>
            <a:r>
              <a:rPr lang="en-US" sz="2400" b="0" dirty="0">
                <a:solidFill>
                  <a:srgbClr val="001080"/>
                </a:solidFill>
                <a:effectLst/>
                <a:latin typeface="Menlo" panose="020B0609030804020204" pitchFamily="49" charset="0"/>
              </a:rPr>
              <a:t>iteration:</a:t>
            </a:r>
            <a:endParaRPr lang="en-US" sz="2400" dirty="0"/>
          </a:p>
        </p:txBody>
      </p:sp>
      <p:cxnSp>
        <p:nvCxnSpPr>
          <p:cNvPr id="17" name="Straight Arrow Connector 16">
            <a:extLst>
              <a:ext uri="{FF2B5EF4-FFF2-40B4-BE49-F238E27FC236}">
                <a16:creationId xmlns:a16="http://schemas.microsoft.com/office/drawing/2014/main" id="{AA62F3C3-FD28-E34D-9B6E-5FCAB2739A94}"/>
              </a:ext>
            </a:extLst>
          </p:cNvPr>
          <p:cNvCxnSpPr/>
          <p:nvPr/>
        </p:nvCxnSpPr>
        <p:spPr>
          <a:xfrm flipV="1">
            <a:off x="2667182" y="2396258"/>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51F79FF-84B8-924D-B173-15789F2927B7}"/>
              </a:ext>
            </a:extLst>
          </p:cNvPr>
          <p:cNvCxnSpPr/>
          <p:nvPr/>
        </p:nvCxnSpPr>
        <p:spPr>
          <a:xfrm flipV="1">
            <a:off x="6571132" y="2396259"/>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63A43405-A763-0946-8234-A7A9A8C26363}"/>
              </a:ext>
            </a:extLst>
          </p:cNvPr>
          <p:cNvSpPr/>
          <p:nvPr/>
        </p:nvSpPr>
        <p:spPr>
          <a:xfrm>
            <a:off x="3249330" y="2297683"/>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sp>
        <p:nvSpPr>
          <p:cNvPr id="21" name="Rectangle 20">
            <a:extLst>
              <a:ext uri="{FF2B5EF4-FFF2-40B4-BE49-F238E27FC236}">
                <a16:creationId xmlns:a16="http://schemas.microsoft.com/office/drawing/2014/main" id="{9DEFFA5F-B754-5C4A-B213-86F0BD338380}"/>
              </a:ext>
            </a:extLst>
          </p:cNvPr>
          <p:cNvSpPr/>
          <p:nvPr/>
        </p:nvSpPr>
        <p:spPr>
          <a:xfrm>
            <a:off x="8035411" y="1614282"/>
            <a:ext cx="5640242" cy="1200329"/>
          </a:xfrm>
          <a:prstGeom prst="rect">
            <a:avLst/>
          </a:prstGeom>
        </p:spPr>
        <p:txBody>
          <a:bodyPr wrap="square">
            <a:spAutoFit/>
          </a:bodyPr>
          <a:lstStyle/>
          <a:p>
            <a:r>
              <a:rPr lang="en-US" sz="2400" dirty="0">
                <a:solidFill>
                  <a:srgbClr val="AF00DB"/>
                </a:solidFill>
                <a:latin typeface="Menlo" panose="020B0609030804020204" pitchFamily="49" charset="0"/>
              </a:rPr>
              <a:t>for</a:t>
            </a:r>
            <a:r>
              <a:rPr lang="en-US" sz="2400" dirty="0">
                <a:solidFill>
                  <a:srgbClr val="000000"/>
                </a:solidFill>
                <a:latin typeface="Menlo" panose="020B0609030804020204" pitchFamily="49" charset="0"/>
              </a:rPr>
              <a:t> (</a:t>
            </a:r>
            <a:r>
              <a:rPr lang="en-US" sz="2400" dirty="0" err="1">
                <a:solidFill>
                  <a:srgbClr val="0000FF"/>
                </a:solidFill>
                <a:latin typeface="Menlo" panose="020B0609030804020204" pitchFamily="49" charset="0"/>
              </a:rPr>
              <a:t>size_t</a:t>
            </a:r>
            <a:r>
              <a:rPr lang="en-US" sz="2400" dirty="0">
                <a:solidFill>
                  <a:srgbClr val="000000"/>
                </a:solidFill>
                <a:latin typeface="Menlo" panose="020B0609030804020204" pitchFamily="49" charset="0"/>
              </a:rPr>
              <a:t> </a:t>
            </a:r>
            <a:r>
              <a:rPr lang="en-US" sz="2400" dirty="0" err="1">
                <a:solidFill>
                  <a:srgbClr val="000000"/>
                </a:solidFill>
                <a:latin typeface="Menlo" panose="020B0609030804020204" pitchFamily="49" charset="0"/>
              </a:rPr>
              <a:t>i</a:t>
            </a:r>
            <a:r>
              <a:rPr lang="en-US" sz="2400" dirty="0">
                <a:solidFill>
                  <a:srgbClr val="000000"/>
                </a:solidFill>
                <a:latin typeface="Menlo" panose="020B0609030804020204" pitchFamily="49" charset="0"/>
              </a:rPr>
              <a:t>=</a:t>
            </a:r>
            <a:r>
              <a:rPr lang="en-US" sz="2400" dirty="0">
                <a:solidFill>
                  <a:srgbClr val="098658"/>
                </a:solidFill>
                <a:latin typeface="Menlo" panose="020B0609030804020204" pitchFamily="49" charset="0"/>
              </a:rPr>
              <a:t>0</a:t>
            </a:r>
            <a:r>
              <a:rPr lang="en-US" sz="2400" dirty="0">
                <a:solidFill>
                  <a:srgbClr val="000000"/>
                </a:solidFill>
                <a:latin typeface="Menlo" panose="020B0609030804020204" pitchFamily="49" charset="0"/>
              </a:rPr>
              <a:t>; </a:t>
            </a:r>
            <a:r>
              <a:rPr lang="en-US" sz="2400" dirty="0" err="1">
                <a:solidFill>
                  <a:srgbClr val="000000"/>
                </a:solidFill>
                <a:latin typeface="Menlo" panose="020B0609030804020204" pitchFamily="49" charset="0"/>
              </a:rPr>
              <a:t>i</a:t>
            </a:r>
            <a:r>
              <a:rPr lang="en-US" sz="2400" dirty="0">
                <a:solidFill>
                  <a:srgbClr val="000000"/>
                </a:solidFill>
                <a:latin typeface="Menlo" panose="020B0609030804020204" pitchFamily="49" charset="0"/>
              </a:rPr>
              <a:t>&lt;n; </a:t>
            </a:r>
            <a:r>
              <a:rPr lang="en-US" sz="2400" dirty="0" err="1">
                <a:solidFill>
                  <a:srgbClr val="000000"/>
                </a:solidFill>
                <a:latin typeface="Menlo" panose="020B0609030804020204" pitchFamily="49" charset="0"/>
              </a:rPr>
              <a:t>i</a:t>
            </a:r>
            <a:r>
              <a:rPr lang="en-US" sz="2400" dirty="0">
                <a:solidFill>
                  <a:srgbClr val="000000"/>
                </a:solidFill>
                <a:latin typeface="Menlo" panose="020B0609030804020204" pitchFamily="49" charset="0"/>
              </a:rPr>
              <a:t>++) {</a:t>
            </a:r>
          </a:p>
          <a:p>
            <a:r>
              <a:rPr lang="en-US" sz="2400" dirty="0">
                <a:solidFill>
                  <a:srgbClr val="795E26"/>
                </a:solidFill>
                <a:latin typeface="Menlo" panose="020B0609030804020204" pitchFamily="49" charset="0"/>
              </a:rPr>
              <a:t>  assert</a:t>
            </a:r>
            <a:r>
              <a:rPr lang="en-US" sz="2400" dirty="0">
                <a:solidFill>
                  <a:srgbClr val="000000"/>
                </a:solidFill>
                <a:latin typeface="Menlo" panose="020B0609030804020204" pitchFamily="49" charset="0"/>
              </a:rPr>
              <a:t>(</a:t>
            </a:r>
            <a:r>
              <a:rPr lang="en-US" sz="2400" dirty="0">
                <a:solidFill>
                  <a:srgbClr val="795E26"/>
                </a:solidFill>
                <a:latin typeface="Menlo" panose="020B0609030804020204" pitchFamily="49" charset="0"/>
              </a:rPr>
              <a:t>P</a:t>
            </a:r>
            <a:r>
              <a:rPr lang="en-US" sz="2400" dirty="0">
                <a:solidFill>
                  <a:srgbClr val="000000"/>
                </a:solidFill>
                <a:latin typeface="Menlo" panose="020B0609030804020204" pitchFamily="49" charset="0"/>
              </a:rPr>
              <a:t>(</a:t>
            </a:r>
            <a:r>
              <a:rPr lang="en-US" sz="2400" dirty="0">
                <a:solidFill>
                  <a:srgbClr val="001080"/>
                </a:solidFill>
                <a:latin typeface="Menlo" panose="020B0609030804020204" pitchFamily="49" charset="0"/>
              </a:rPr>
              <a:t>a</a:t>
            </a:r>
            <a:r>
              <a:rPr lang="en-US" sz="2400" dirty="0">
                <a:solidFill>
                  <a:srgbClr val="000000"/>
                </a:solidFill>
                <a:latin typeface="Menlo" panose="020B0609030804020204" pitchFamily="49" charset="0"/>
              </a:rPr>
              <a:t>[</a:t>
            </a:r>
            <a:r>
              <a:rPr lang="en-US" sz="2400" dirty="0" err="1">
                <a:solidFill>
                  <a:srgbClr val="000000"/>
                </a:solidFill>
                <a:latin typeface="Menlo" panose="020B0609030804020204" pitchFamily="49" charset="0"/>
              </a:rPr>
              <a:t>i</a:t>
            </a:r>
            <a:r>
              <a:rPr lang="en-US" sz="2400" dirty="0">
                <a:solidFill>
                  <a:srgbClr val="000000"/>
                </a:solidFill>
                <a:latin typeface="Menlo" panose="020B0609030804020204" pitchFamily="49" charset="0"/>
              </a:rPr>
              <a:t>]));</a:t>
            </a:r>
          </a:p>
          <a:p>
            <a:r>
              <a:rPr lang="en-US" sz="2400" dirty="0">
                <a:solidFill>
                  <a:srgbClr val="000000"/>
                </a:solidFill>
                <a:latin typeface="Menlo" panose="020B0609030804020204" pitchFamily="49" charset="0"/>
              </a:rPr>
              <a:t>}</a:t>
            </a:r>
            <a:endParaRPr lang="en-US" sz="2400" b="0" dirty="0">
              <a:solidFill>
                <a:srgbClr val="000000"/>
              </a:solidFill>
              <a:effectLst/>
              <a:latin typeface="Menlo" panose="020B0609030804020204" pitchFamily="49" charset="0"/>
            </a:endParaRPr>
          </a:p>
        </p:txBody>
      </p:sp>
      <p:sp>
        <p:nvSpPr>
          <p:cNvPr id="23" name="Rectangle 22">
            <a:extLst>
              <a:ext uri="{FF2B5EF4-FFF2-40B4-BE49-F238E27FC236}">
                <a16:creationId xmlns:a16="http://schemas.microsoft.com/office/drawing/2014/main" id="{4BEDF129-818A-7548-9FAF-0651C393E056}"/>
              </a:ext>
            </a:extLst>
          </p:cNvPr>
          <p:cNvSpPr/>
          <p:nvPr/>
        </p:nvSpPr>
        <p:spPr>
          <a:xfrm>
            <a:off x="5632694" y="2299137"/>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cxnSp>
        <p:nvCxnSpPr>
          <p:cNvPr id="24" name="Straight Arrow Connector 23">
            <a:extLst>
              <a:ext uri="{FF2B5EF4-FFF2-40B4-BE49-F238E27FC236}">
                <a16:creationId xmlns:a16="http://schemas.microsoft.com/office/drawing/2014/main" id="{DD6C1BF2-0AB7-D142-A56E-31A25EE69514}"/>
              </a:ext>
            </a:extLst>
          </p:cNvPr>
          <p:cNvCxnSpPr/>
          <p:nvPr/>
        </p:nvCxnSpPr>
        <p:spPr>
          <a:xfrm flipV="1">
            <a:off x="4606627" y="2379826"/>
            <a:ext cx="0" cy="40790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14B3A57-F35E-FE42-AC27-61AE3B200DE1}"/>
                  </a:ext>
                </a:extLst>
              </p:cNvPr>
              <p:cNvSpPr txBox="1"/>
              <p:nvPr/>
            </p:nvSpPr>
            <p:spPr>
              <a:xfrm>
                <a:off x="3141435" y="1380526"/>
                <a:ext cx="2953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𝛼</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−1,</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𝛼</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𝛼</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+1,…</m:t>
                      </m:r>
                    </m:oMath>
                  </m:oMathPara>
                </a14:m>
                <a:endParaRPr lang="en-US" sz="2400" dirty="0">
                  <a:solidFill>
                    <a:schemeClr val="bg1"/>
                  </a:solidFill>
                </a:endParaRPr>
              </a:p>
            </p:txBody>
          </p:sp>
        </mc:Choice>
        <mc:Fallback xmlns="">
          <p:sp>
            <p:nvSpPr>
              <p:cNvPr id="26" name="TextBox 25">
                <a:extLst>
                  <a:ext uri="{FF2B5EF4-FFF2-40B4-BE49-F238E27FC236}">
                    <a16:creationId xmlns:a16="http://schemas.microsoft.com/office/drawing/2014/main" id="{614B3A57-F35E-FE42-AC27-61AE3B200DE1}"/>
                  </a:ext>
                </a:extLst>
              </p:cNvPr>
              <p:cNvSpPr txBox="1">
                <a:spLocks noRot="1" noChangeAspect="1" noMove="1" noResize="1" noEditPoints="1" noAdjustHandles="1" noChangeArrowheads="1" noChangeShapeType="1" noTextEdit="1"/>
              </p:cNvSpPr>
              <p:nvPr/>
            </p:nvSpPr>
            <p:spPr>
              <a:xfrm>
                <a:off x="3141435" y="1380526"/>
                <a:ext cx="2953244" cy="369332"/>
              </a:xfrm>
              <a:prstGeom prst="rect">
                <a:avLst/>
              </a:prstGeom>
              <a:blipFill>
                <a:blip r:embed="rId2"/>
                <a:stretch>
                  <a:fillRect b="-1666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DABE0D4-D9F8-6142-AACA-226D03A25E3D}"/>
              </a:ext>
            </a:extLst>
          </p:cNvPr>
          <p:cNvCxnSpPr/>
          <p:nvPr/>
        </p:nvCxnSpPr>
        <p:spPr>
          <a:xfrm flipV="1">
            <a:off x="4194441" y="2379825"/>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88E93A3-196A-024B-A5CA-DEB2208D1C83}"/>
              </a:ext>
            </a:extLst>
          </p:cNvPr>
          <p:cNvCxnSpPr/>
          <p:nvPr/>
        </p:nvCxnSpPr>
        <p:spPr>
          <a:xfrm flipV="1">
            <a:off x="5009552" y="2379825"/>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42" name="Table 41">
            <a:extLst>
              <a:ext uri="{FF2B5EF4-FFF2-40B4-BE49-F238E27FC236}">
                <a16:creationId xmlns:a16="http://schemas.microsoft.com/office/drawing/2014/main" id="{4FA1A518-BB0B-8746-94BB-12EFB5C8671A}"/>
              </a:ext>
            </a:extLst>
          </p:cNvPr>
          <p:cNvGraphicFramePr>
            <a:graphicFrameLocks noGrp="1"/>
          </p:cNvGraphicFramePr>
          <p:nvPr/>
        </p:nvGraphicFramePr>
        <p:xfrm>
          <a:off x="1932827" y="3949811"/>
          <a:ext cx="10451712" cy="1060704"/>
        </p:xfrm>
        <a:graphic>
          <a:graphicData uri="http://schemas.openxmlformats.org/drawingml/2006/table">
            <a:tbl>
              <a:tblPr firstCol="1" bandRow="1">
                <a:tableStyleId>{5C22544A-7EE6-4342-B048-85BDC9FD1C3A}</a:tableStyleId>
              </a:tblPr>
              <a:tblGrid>
                <a:gridCol w="870976">
                  <a:extLst>
                    <a:ext uri="{9D8B030D-6E8A-4147-A177-3AD203B41FA5}">
                      <a16:colId xmlns:a16="http://schemas.microsoft.com/office/drawing/2014/main" val="3814298613"/>
                    </a:ext>
                  </a:extLst>
                </a:gridCol>
                <a:gridCol w="870976">
                  <a:extLst>
                    <a:ext uri="{9D8B030D-6E8A-4147-A177-3AD203B41FA5}">
                      <a16:colId xmlns:a16="http://schemas.microsoft.com/office/drawing/2014/main" val="3157584771"/>
                    </a:ext>
                  </a:extLst>
                </a:gridCol>
                <a:gridCol w="870976">
                  <a:extLst>
                    <a:ext uri="{9D8B030D-6E8A-4147-A177-3AD203B41FA5}">
                      <a16:colId xmlns:a16="http://schemas.microsoft.com/office/drawing/2014/main" val="4111221582"/>
                    </a:ext>
                  </a:extLst>
                </a:gridCol>
                <a:gridCol w="870976">
                  <a:extLst>
                    <a:ext uri="{9D8B030D-6E8A-4147-A177-3AD203B41FA5}">
                      <a16:colId xmlns:a16="http://schemas.microsoft.com/office/drawing/2014/main" val="1609919451"/>
                    </a:ext>
                  </a:extLst>
                </a:gridCol>
                <a:gridCol w="870976">
                  <a:extLst>
                    <a:ext uri="{9D8B030D-6E8A-4147-A177-3AD203B41FA5}">
                      <a16:colId xmlns:a16="http://schemas.microsoft.com/office/drawing/2014/main" val="634616470"/>
                    </a:ext>
                  </a:extLst>
                </a:gridCol>
                <a:gridCol w="870976">
                  <a:extLst>
                    <a:ext uri="{9D8B030D-6E8A-4147-A177-3AD203B41FA5}">
                      <a16:colId xmlns:a16="http://schemas.microsoft.com/office/drawing/2014/main" val="139280042"/>
                    </a:ext>
                  </a:extLst>
                </a:gridCol>
                <a:gridCol w="870976">
                  <a:extLst>
                    <a:ext uri="{9D8B030D-6E8A-4147-A177-3AD203B41FA5}">
                      <a16:colId xmlns:a16="http://schemas.microsoft.com/office/drawing/2014/main" val="1993370984"/>
                    </a:ext>
                  </a:extLst>
                </a:gridCol>
                <a:gridCol w="870976">
                  <a:extLst>
                    <a:ext uri="{9D8B030D-6E8A-4147-A177-3AD203B41FA5}">
                      <a16:colId xmlns:a16="http://schemas.microsoft.com/office/drawing/2014/main" val="2931676048"/>
                    </a:ext>
                  </a:extLst>
                </a:gridCol>
                <a:gridCol w="870976">
                  <a:extLst>
                    <a:ext uri="{9D8B030D-6E8A-4147-A177-3AD203B41FA5}">
                      <a16:colId xmlns:a16="http://schemas.microsoft.com/office/drawing/2014/main" val="3008010487"/>
                    </a:ext>
                  </a:extLst>
                </a:gridCol>
                <a:gridCol w="870976">
                  <a:extLst>
                    <a:ext uri="{9D8B030D-6E8A-4147-A177-3AD203B41FA5}">
                      <a16:colId xmlns:a16="http://schemas.microsoft.com/office/drawing/2014/main" val="966404992"/>
                    </a:ext>
                  </a:extLst>
                </a:gridCol>
                <a:gridCol w="870976">
                  <a:extLst>
                    <a:ext uri="{9D8B030D-6E8A-4147-A177-3AD203B41FA5}">
                      <a16:colId xmlns:a16="http://schemas.microsoft.com/office/drawing/2014/main" val="2967390028"/>
                    </a:ext>
                  </a:extLst>
                </a:gridCol>
                <a:gridCol w="870976">
                  <a:extLst>
                    <a:ext uri="{9D8B030D-6E8A-4147-A177-3AD203B41FA5}">
                      <a16:colId xmlns:a16="http://schemas.microsoft.com/office/drawing/2014/main" val="577458524"/>
                    </a:ext>
                  </a:extLst>
                </a:gridCol>
              </a:tblGrid>
              <a:tr h="370840">
                <a:tc>
                  <a:txBody>
                    <a:bodyPr/>
                    <a:lstStyle/>
                    <a:p>
                      <a:r>
                        <a:rPr lang="en-US" dirty="0" err="1"/>
                        <a:t>i</a:t>
                      </a:r>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solidFill>
                            <a:srgbClr val="FF0000"/>
                          </a:solidFill>
                        </a:rPr>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3793210831"/>
                  </a:ext>
                </a:extLst>
              </a:tr>
              <a:tr h="370840">
                <a:tc>
                  <a:txBody>
                    <a:bodyPr/>
                    <a:lstStyle/>
                    <a:p>
                      <a:r>
                        <a:rPr lang="en-US" dirty="0"/>
                        <a:t>a[</a:t>
                      </a:r>
                      <a:r>
                        <a:rPr lang="en-US" dirty="0" err="1"/>
                        <a:t>i</a:t>
                      </a:r>
                      <a:r>
                        <a:rPr lang="en-US" dirty="0"/>
                        <a:t>]</a:t>
                      </a:r>
                    </a:p>
                  </a:txBody>
                  <a:tcPr/>
                </a:tc>
                <a:tc>
                  <a:txBody>
                    <a:bodyPr/>
                    <a:lstStyle/>
                    <a:p>
                      <a:r>
                        <a:rPr lang="en-US" dirty="0"/>
                        <a:t>5</a:t>
                      </a:r>
                    </a:p>
                  </a:txBody>
                  <a:tcPr/>
                </a:tc>
                <a:tc>
                  <a:txBody>
                    <a:bodyPr/>
                    <a:lstStyle/>
                    <a:p>
                      <a:r>
                        <a:rPr lang="en-US" dirty="0"/>
                        <a:t>7</a:t>
                      </a:r>
                    </a:p>
                  </a:txBody>
                  <a:tcPr/>
                </a:tc>
                <a:tc>
                  <a:txBody>
                    <a:bodyPr/>
                    <a:lstStyle/>
                    <a:p>
                      <a:r>
                        <a:rPr lang="en-US" dirty="0"/>
                        <a:t>3</a:t>
                      </a:r>
                    </a:p>
                  </a:txBody>
                  <a:tcPr/>
                </a:tc>
                <a:tc>
                  <a:txBody>
                    <a:bodyPr/>
                    <a:lstStyle/>
                    <a:p>
                      <a:r>
                        <a:rPr lang="en-US" dirty="0"/>
                        <a:t>13</a:t>
                      </a:r>
                    </a:p>
                  </a:txBody>
                  <a:tcPr/>
                </a:tc>
                <a:tc>
                  <a:txBody>
                    <a:bodyPr/>
                    <a:lstStyle/>
                    <a:p>
                      <a:r>
                        <a:rPr lang="en-US" dirty="0"/>
                        <a:t>4</a:t>
                      </a:r>
                    </a:p>
                  </a:txBody>
                  <a:tcPr/>
                </a:tc>
                <a:tc>
                  <a:txBody>
                    <a:bodyPr/>
                    <a:lstStyle/>
                    <a:p>
                      <a:r>
                        <a:rPr lang="en-US" dirty="0"/>
                        <a:t>101</a:t>
                      </a:r>
                    </a:p>
                  </a:txBody>
                  <a:tcPr/>
                </a:tc>
                <a:tc>
                  <a:txBody>
                    <a:bodyPr/>
                    <a:lstStyle/>
                    <a:p>
                      <a:r>
                        <a:rPr lang="en-US" dirty="0"/>
                        <a:t>3</a:t>
                      </a:r>
                    </a:p>
                  </a:txBody>
                  <a:tcPr/>
                </a:tc>
                <a:tc>
                  <a:txBody>
                    <a:bodyPr/>
                    <a:lstStyle/>
                    <a:p>
                      <a:r>
                        <a:rPr lang="en-US" dirty="0"/>
                        <a:t>4</a:t>
                      </a:r>
                    </a:p>
                  </a:txBody>
                  <a:tcPr/>
                </a:tc>
                <a:tc>
                  <a:txBody>
                    <a:bodyPr/>
                    <a:lstStyle/>
                    <a:p>
                      <a:r>
                        <a:rPr lang="en-US" dirty="0"/>
                        <a:t>75</a:t>
                      </a:r>
                    </a:p>
                  </a:txBody>
                  <a:tcPr/>
                </a:tc>
                <a:tc>
                  <a:txBody>
                    <a:bodyPr/>
                    <a:lstStyle/>
                    <a:p>
                      <a:r>
                        <a:rPr lang="en-US" dirty="0"/>
                        <a:t>63</a:t>
                      </a:r>
                    </a:p>
                  </a:txBody>
                  <a:tcPr/>
                </a:tc>
                <a:tc>
                  <a:txBody>
                    <a:bodyPr/>
                    <a:lstStyle/>
                    <a:p>
                      <a:r>
                        <a:rPr lang="en-US" dirty="0"/>
                        <a:t>2</a:t>
                      </a:r>
                    </a:p>
                  </a:txBody>
                  <a:tcPr/>
                </a:tc>
                <a:extLst>
                  <a:ext uri="{0D108BD9-81ED-4DB2-BD59-A6C34878D82A}">
                    <a16:rowId xmlns:a16="http://schemas.microsoft.com/office/drawing/2014/main" val="757919721"/>
                  </a:ext>
                </a:extLst>
              </a:tr>
            </a:tbl>
          </a:graphicData>
        </a:graphic>
      </p:graphicFrame>
      <p:sp>
        <p:nvSpPr>
          <p:cNvPr id="44" name="Rectangle 43">
            <a:extLst>
              <a:ext uri="{FF2B5EF4-FFF2-40B4-BE49-F238E27FC236}">
                <a16:creationId xmlns:a16="http://schemas.microsoft.com/office/drawing/2014/main" id="{4B70704F-D82E-9545-A9D0-48027CA5FF2C}"/>
              </a:ext>
            </a:extLst>
          </p:cNvPr>
          <p:cNvSpPr/>
          <p:nvPr/>
        </p:nvSpPr>
        <p:spPr>
          <a:xfrm>
            <a:off x="7113948" y="4007889"/>
            <a:ext cx="976548" cy="977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46BA819-22CB-F24A-B784-3E64C20A1CE9}"/>
              </a:ext>
            </a:extLst>
          </p:cNvPr>
          <p:cNvSpPr txBox="1"/>
          <p:nvPr/>
        </p:nvSpPr>
        <p:spPr>
          <a:xfrm>
            <a:off x="6469577" y="3390835"/>
            <a:ext cx="2857080" cy="461665"/>
          </a:xfrm>
          <a:prstGeom prst="rect">
            <a:avLst/>
          </a:prstGeom>
          <a:noFill/>
        </p:spPr>
        <p:txBody>
          <a:bodyPr wrap="square" rtlCol="0">
            <a:spAutoFit/>
          </a:bodyPr>
          <a:lstStyle/>
          <a:p>
            <a:r>
              <a:rPr lang="en-US" sz="2400" dirty="0">
                <a:solidFill>
                  <a:schemeClr val="bg1"/>
                </a:solidFill>
              </a:rPr>
              <a:t>Assertion failure</a:t>
            </a:r>
          </a:p>
        </p:txBody>
      </p:sp>
      <p:graphicFrame>
        <p:nvGraphicFramePr>
          <p:cNvPr id="46" name="Table 45">
            <a:extLst>
              <a:ext uri="{FF2B5EF4-FFF2-40B4-BE49-F238E27FC236}">
                <a16:creationId xmlns:a16="http://schemas.microsoft.com/office/drawing/2014/main" id="{CA61CCBB-EA28-854A-BDDC-283678DD5C3D}"/>
              </a:ext>
            </a:extLst>
          </p:cNvPr>
          <p:cNvGraphicFramePr>
            <a:graphicFrameLocks noGrp="1"/>
          </p:cNvGraphicFramePr>
          <p:nvPr/>
        </p:nvGraphicFramePr>
        <p:xfrm>
          <a:off x="1932827" y="5835310"/>
          <a:ext cx="10451712" cy="1060704"/>
        </p:xfrm>
        <a:graphic>
          <a:graphicData uri="http://schemas.openxmlformats.org/drawingml/2006/table">
            <a:tbl>
              <a:tblPr firstCol="1" bandRow="1">
                <a:tableStyleId>{5C22544A-7EE6-4342-B048-85BDC9FD1C3A}</a:tableStyleId>
              </a:tblPr>
              <a:tblGrid>
                <a:gridCol w="870976">
                  <a:extLst>
                    <a:ext uri="{9D8B030D-6E8A-4147-A177-3AD203B41FA5}">
                      <a16:colId xmlns:a16="http://schemas.microsoft.com/office/drawing/2014/main" val="3814298613"/>
                    </a:ext>
                  </a:extLst>
                </a:gridCol>
                <a:gridCol w="870976">
                  <a:extLst>
                    <a:ext uri="{9D8B030D-6E8A-4147-A177-3AD203B41FA5}">
                      <a16:colId xmlns:a16="http://schemas.microsoft.com/office/drawing/2014/main" val="3157584771"/>
                    </a:ext>
                  </a:extLst>
                </a:gridCol>
                <a:gridCol w="870976">
                  <a:extLst>
                    <a:ext uri="{9D8B030D-6E8A-4147-A177-3AD203B41FA5}">
                      <a16:colId xmlns:a16="http://schemas.microsoft.com/office/drawing/2014/main" val="4111221582"/>
                    </a:ext>
                  </a:extLst>
                </a:gridCol>
                <a:gridCol w="870976">
                  <a:extLst>
                    <a:ext uri="{9D8B030D-6E8A-4147-A177-3AD203B41FA5}">
                      <a16:colId xmlns:a16="http://schemas.microsoft.com/office/drawing/2014/main" val="1609919451"/>
                    </a:ext>
                  </a:extLst>
                </a:gridCol>
                <a:gridCol w="870976">
                  <a:extLst>
                    <a:ext uri="{9D8B030D-6E8A-4147-A177-3AD203B41FA5}">
                      <a16:colId xmlns:a16="http://schemas.microsoft.com/office/drawing/2014/main" val="634616470"/>
                    </a:ext>
                  </a:extLst>
                </a:gridCol>
                <a:gridCol w="870976">
                  <a:extLst>
                    <a:ext uri="{9D8B030D-6E8A-4147-A177-3AD203B41FA5}">
                      <a16:colId xmlns:a16="http://schemas.microsoft.com/office/drawing/2014/main" val="139280042"/>
                    </a:ext>
                  </a:extLst>
                </a:gridCol>
                <a:gridCol w="870976">
                  <a:extLst>
                    <a:ext uri="{9D8B030D-6E8A-4147-A177-3AD203B41FA5}">
                      <a16:colId xmlns:a16="http://schemas.microsoft.com/office/drawing/2014/main" val="1993370984"/>
                    </a:ext>
                  </a:extLst>
                </a:gridCol>
                <a:gridCol w="870976">
                  <a:extLst>
                    <a:ext uri="{9D8B030D-6E8A-4147-A177-3AD203B41FA5}">
                      <a16:colId xmlns:a16="http://schemas.microsoft.com/office/drawing/2014/main" val="2931676048"/>
                    </a:ext>
                  </a:extLst>
                </a:gridCol>
                <a:gridCol w="870976">
                  <a:extLst>
                    <a:ext uri="{9D8B030D-6E8A-4147-A177-3AD203B41FA5}">
                      <a16:colId xmlns:a16="http://schemas.microsoft.com/office/drawing/2014/main" val="3008010487"/>
                    </a:ext>
                  </a:extLst>
                </a:gridCol>
                <a:gridCol w="870976">
                  <a:extLst>
                    <a:ext uri="{9D8B030D-6E8A-4147-A177-3AD203B41FA5}">
                      <a16:colId xmlns:a16="http://schemas.microsoft.com/office/drawing/2014/main" val="966404992"/>
                    </a:ext>
                  </a:extLst>
                </a:gridCol>
                <a:gridCol w="870976">
                  <a:extLst>
                    <a:ext uri="{9D8B030D-6E8A-4147-A177-3AD203B41FA5}">
                      <a16:colId xmlns:a16="http://schemas.microsoft.com/office/drawing/2014/main" val="2967390028"/>
                    </a:ext>
                  </a:extLst>
                </a:gridCol>
                <a:gridCol w="870976">
                  <a:extLst>
                    <a:ext uri="{9D8B030D-6E8A-4147-A177-3AD203B41FA5}">
                      <a16:colId xmlns:a16="http://schemas.microsoft.com/office/drawing/2014/main" val="577458524"/>
                    </a:ext>
                  </a:extLst>
                </a:gridCol>
              </a:tblGrid>
              <a:tr h="370840">
                <a:tc>
                  <a:txBody>
                    <a:bodyPr/>
                    <a:lstStyle/>
                    <a:p>
                      <a:r>
                        <a:rPr lang="en-US" dirty="0" err="1"/>
                        <a:t>i</a:t>
                      </a:r>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solidFill>
                            <a:srgbClr val="FF0000"/>
                          </a:solidFill>
                        </a:rPr>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3793210831"/>
                  </a:ext>
                </a:extLst>
              </a:tr>
              <a:tr h="370840">
                <a:tc>
                  <a:txBody>
                    <a:bodyPr/>
                    <a:lstStyle/>
                    <a:p>
                      <a:r>
                        <a:rPr lang="en-US" dirty="0"/>
                        <a:t>a[</a:t>
                      </a:r>
                      <a:r>
                        <a:rPr lang="en-US" dirty="0" err="1"/>
                        <a:t>i</a:t>
                      </a:r>
                      <a:r>
                        <a:rPr lang="en-US" dirty="0"/>
                        <a:t>]</a:t>
                      </a:r>
                    </a:p>
                  </a:txBody>
                  <a:tcPr/>
                </a:tc>
                <a:tc>
                  <a:txBody>
                    <a:bodyPr/>
                    <a:lstStyle/>
                    <a:p>
                      <a:r>
                        <a:rPr lang="en-US" dirty="0"/>
                        <a:t>5</a:t>
                      </a:r>
                    </a:p>
                  </a:txBody>
                  <a:tcPr/>
                </a:tc>
                <a:tc>
                  <a:txBody>
                    <a:bodyPr/>
                    <a:lstStyle/>
                    <a:p>
                      <a:r>
                        <a:rPr lang="en-US" dirty="0"/>
                        <a:t>7</a:t>
                      </a:r>
                    </a:p>
                  </a:txBody>
                  <a:tcPr/>
                </a:tc>
                <a:tc>
                  <a:txBody>
                    <a:bodyPr/>
                    <a:lstStyle/>
                    <a:p>
                      <a:r>
                        <a:rPr lang="en-US" dirty="0"/>
                        <a:t>3</a:t>
                      </a:r>
                    </a:p>
                  </a:txBody>
                  <a:tcPr/>
                </a:tc>
                <a:tc>
                  <a:txBody>
                    <a:bodyPr/>
                    <a:lstStyle/>
                    <a:p>
                      <a:r>
                        <a:rPr lang="en-US" dirty="0"/>
                        <a:t>13</a:t>
                      </a:r>
                    </a:p>
                  </a:txBody>
                  <a:tcPr/>
                </a:tc>
                <a:tc>
                  <a:txBody>
                    <a:bodyPr/>
                    <a:lstStyle/>
                    <a:p>
                      <a:r>
                        <a:rPr lang="en-US" dirty="0"/>
                        <a:t>4</a:t>
                      </a:r>
                    </a:p>
                  </a:txBody>
                  <a:tcPr/>
                </a:tc>
                <a:tc>
                  <a:txBody>
                    <a:bodyPr/>
                    <a:lstStyle/>
                    <a:p>
                      <a:r>
                        <a:rPr lang="en-US" dirty="0"/>
                        <a:t>101</a:t>
                      </a:r>
                    </a:p>
                  </a:txBody>
                  <a:tcPr/>
                </a:tc>
                <a:tc>
                  <a:txBody>
                    <a:bodyPr/>
                    <a:lstStyle/>
                    <a:p>
                      <a:r>
                        <a:rPr lang="en-US" dirty="0"/>
                        <a:t>3</a:t>
                      </a:r>
                    </a:p>
                  </a:txBody>
                  <a:tcPr/>
                </a:tc>
                <a:tc>
                  <a:txBody>
                    <a:bodyPr/>
                    <a:lstStyle/>
                    <a:p>
                      <a:r>
                        <a:rPr lang="en-US" dirty="0"/>
                        <a:t>4</a:t>
                      </a:r>
                    </a:p>
                  </a:txBody>
                  <a:tcPr/>
                </a:tc>
                <a:tc>
                  <a:txBody>
                    <a:bodyPr/>
                    <a:lstStyle/>
                    <a:p>
                      <a:r>
                        <a:rPr lang="en-US" dirty="0"/>
                        <a:t>75</a:t>
                      </a:r>
                    </a:p>
                  </a:txBody>
                  <a:tcPr/>
                </a:tc>
                <a:tc>
                  <a:txBody>
                    <a:bodyPr/>
                    <a:lstStyle/>
                    <a:p>
                      <a:r>
                        <a:rPr lang="en-US" dirty="0"/>
                        <a:t>63</a:t>
                      </a:r>
                    </a:p>
                  </a:txBody>
                  <a:tcPr/>
                </a:tc>
                <a:tc>
                  <a:txBody>
                    <a:bodyPr/>
                    <a:lstStyle/>
                    <a:p>
                      <a:r>
                        <a:rPr lang="en-US" dirty="0"/>
                        <a:t>2</a:t>
                      </a:r>
                    </a:p>
                  </a:txBody>
                  <a:tcPr/>
                </a:tc>
                <a:extLst>
                  <a:ext uri="{0D108BD9-81ED-4DB2-BD59-A6C34878D82A}">
                    <a16:rowId xmlns:a16="http://schemas.microsoft.com/office/drawing/2014/main" val="757919721"/>
                  </a:ext>
                </a:extLst>
              </a:tr>
            </a:tbl>
          </a:graphicData>
        </a:graphic>
      </p:graphicFrame>
      <p:sp>
        <p:nvSpPr>
          <p:cNvPr id="47" name="Cloud 46">
            <a:extLst>
              <a:ext uri="{FF2B5EF4-FFF2-40B4-BE49-F238E27FC236}">
                <a16:creationId xmlns:a16="http://schemas.microsoft.com/office/drawing/2014/main" id="{34F07410-A5A6-324A-AD54-F6117652E299}"/>
              </a:ext>
            </a:extLst>
          </p:cNvPr>
          <p:cNvSpPr/>
          <p:nvPr/>
        </p:nvSpPr>
        <p:spPr>
          <a:xfrm>
            <a:off x="2731646" y="5690117"/>
            <a:ext cx="4451751" cy="1371600"/>
          </a:xfrm>
          <a:prstGeom prst="cloud">
            <a:avLst/>
          </a:prstGeom>
          <a:solidFill>
            <a:schemeClr val="accent4">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loud 47">
            <a:extLst>
              <a:ext uri="{FF2B5EF4-FFF2-40B4-BE49-F238E27FC236}">
                <a16:creationId xmlns:a16="http://schemas.microsoft.com/office/drawing/2014/main" id="{CC9E9DEF-88CA-CB49-8751-ADBD14C544BC}"/>
              </a:ext>
            </a:extLst>
          </p:cNvPr>
          <p:cNvSpPr/>
          <p:nvPr/>
        </p:nvSpPr>
        <p:spPr>
          <a:xfrm>
            <a:off x="7989446" y="5661028"/>
            <a:ext cx="4451751" cy="1371600"/>
          </a:xfrm>
          <a:prstGeom prst="cloud">
            <a:avLst/>
          </a:prstGeom>
          <a:solidFill>
            <a:schemeClr val="accent4">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FBD3A750-09A7-C941-886E-38AA39581BCA}"/>
              </a:ext>
            </a:extLst>
          </p:cNvPr>
          <p:cNvSpPr/>
          <p:nvPr/>
        </p:nvSpPr>
        <p:spPr>
          <a:xfrm>
            <a:off x="6563264" y="5207500"/>
            <a:ext cx="1574800" cy="4694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5E26CBC-44FB-D244-8079-98282463903B}"/>
              </a:ext>
            </a:extLst>
          </p:cNvPr>
          <p:cNvSpPr>
            <a:spLocks noGrp="1"/>
          </p:cNvSpPr>
          <p:nvPr>
            <p:ph type="sldNum" sz="quarter" idx="11"/>
          </p:nvPr>
        </p:nvSpPr>
        <p:spPr/>
        <p:txBody>
          <a:bodyPr/>
          <a:lstStyle/>
          <a:p>
            <a:fld id="{86996F19-3FA7-3441-9750-1B9463D7BCAE}" type="slidenum">
              <a:rPr lang="en-US" smtClean="0"/>
              <a:pPr/>
              <a:t>34</a:t>
            </a:fld>
            <a:endParaRPr lang="en-US"/>
          </a:p>
        </p:txBody>
      </p:sp>
    </p:spTree>
    <p:extLst>
      <p:ext uri="{BB962C8B-B14F-4D97-AF65-F5344CB8AC3E}">
        <p14:creationId xmlns:p14="http://schemas.microsoft.com/office/powerpoint/2010/main" val="1344504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Our tool (from users’ perspective)</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7920940" y="5009994"/>
            <a:ext cx="5952609" cy="1757679"/>
          </a:xfrm>
        </p:spPr>
        <p:txBody>
          <a:bodyPr/>
          <a:lstStyle/>
          <a:p>
            <a:r>
              <a:rPr lang="en-US" dirty="0"/>
              <a:t>We developed a tool that </a:t>
            </a:r>
            <a:r>
              <a:rPr lang="en-US" b="1" dirty="0"/>
              <a:t>automatically</a:t>
            </a:r>
            <a:r>
              <a:rPr lang="en-US" dirty="0"/>
              <a:t> rewrites a program to abstract loops and arrays.</a:t>
            </a:r>
          </a:p>
        </p:txBody>
      </p:sp>
      <p:pic>
        <p:nvPicPr>
          <p:cNvPr id="4" name="Graphic 3" descr="Document">
            <a:extLst>
              <a:ext uri="{FF2B5EF4-FFF2-40B4-BE49-F238E27FC236}">
                <a16:creationId xmlns:a16="http://schemas.microsoft.com/office/drawing/2014/main" id="{CD6B318F-C8BC-6F4F-AB84-70A766808A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875" y="1700158"/>
            <a:ext cx="667500" cy="667500"/>
          </a:xfrm>
          <a:prstGeom prst="rect">
            <a:avLst/>
          </a:prstGeom>
        </p:spPr>
      </p:pic>
      <p:sp>
        <p:nvSpPr>
          <p:cNvPr id="5" name="TextBox 4">
            <a:extLst>
              <a:ext uri="{FF2B5EF4-FFF2-40B4-BE49-F238E27FC236}">
                <a16:creationId xmlns:a16="http://schemas.microsoft.com/office/drawing/2014/main" id="{87EEE804-DEE3-6249-AF84-7CB163FCB599}"/>
              </a:ext>
            </a:extLst>
          </p:cNvPr>
          <p:cNvSpPr txBox="1"/>
          <p:nvPr/>
        </p:nvSpPr>
        <p:spPr>
          <a:xfrm>
            <a:off x="1230010" y="2367658"/>
            <a:ext cx="1776448" cy="338554"/>
          </a:xfrm>
          <a:prstGeom prst="rect">
            <a:avLst/>
          </a:prstGeom>
          <a:noFill/>
        </p:spPr>
        <p:txBody>
          <a:bodyPr wrap="none" rtlCol="0">
            <a:spAutoFit/>
          </a:bodyPr>
          <a:lstStyle/>
          <a:p>
            <a:r>
              <a:rPr lang="en-US" sz="1600" dirty="0">
                <a:solidFill>
                  <a:schemeClr val="bg1"/>
                </a:solidFill>
              </a:rPr>
              <a:t>C program/proof</a:t>
            </a:r>
          </a:p>
        </p:txBody>
      </p:sp>
      <p:sp>
        <p:nvSpPr>
          <p:cNvPr id="6" name="Right Arrow 5">
            <a:extLst>
              <a:ext uri="{FF2B5EF4-FFF2-40B4-BE49-F238E27FC236}">
                <a16:creationId xmlns:a16="http://schemas.microsoft.com/office/drawing/2014/main" id="{C9E08122-9860-B04B-991C-543E5D562FE6}"/>
              </a:ext>
            </a:extLst>
          </p:cNvPr>
          <p:cNvSpPr/>
          <p:nvPr/>
        </p:nvSpPr>
        <p:spPr>
          <a:xfrm>
            <a:off x="2852625" y="1878019"/>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a:extLst>
              <a:ext uri="{FF2B5EF4-FFF2-40B4-BE49-F238E27FC236}">
                <a16:creationId xmlns:a16="http://schemas.microsoft.com/office/drawing/2014/main" id="{EBFC410F-7A7A-1545-9253-9A2A1583C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253" y="1700158"/>
            <a:ext cx="667500" cy="667500"/>
          </a:xfrm>
          <a:prstGeom prst="rect">
            <a:avLst/>
          </a:prstGeom>
        </p:spPr>
      </p:pic>
      <p:sp>
        <p:nvSpPr>
          <p:cNvPr id="8" name="TextBox 7">
            <a:extLst>
              <a:ext uri="{FF2B5EF4-FFF2-40B4-BE49-F238E27FC236}">
                <a16:creationId xmlns:a16="http://schemas.microsoft.com/office/drawing/2014/main" id="{124D70E8-C065-3541-8674-72AA1EE6E258}"/>
              </a:ext>
            </a:extLst>
          </p:cNvPr>
          <p:cNvSpPr txBox="1"/>
          <p:nvPr/>
        </p:nvSpPr>
        <p:spPr>
          <a:xfrm>
            <a:off x="3906122" y="2367658"/>
            <a:ext cx="1619354" cy="338554"/>
          </a:xfrm>
          <a:prstGeom prst="rect">
            <a:avLst/>
          </a:prstGeom>
          <a:noFill/>
        </p:spPr>
        <p:txBody>
          <a:bodyPr wrap="none" rtlCol="0">
            <a:spAutoFit/>
          </a:bodyPr>
          <a:lstStyle/>
          <a:p>
            <a:r>
              <a:rPr lang="en-US" sz="1600" dirty="0">
                <a:solidFill>
                  <a:schemeClr val="bg1"/>
                </a:solidFill>
              </a:rPr>
              <a:t>GOTO program</a:t>
            </a:r>
          </a:p>
        </p:txBody>
      </p:sp>
      <p:pic>
        <p:nvPicPr>
          <p:cNvPr id="9" name="Graphic 8" descr="Document">
            <a:extLst>
              <a:ext uri="{FF2B5EF4-FFF2-40B4-BE49-F238E27FC236}">
                <a16:creationId xmlns:a16="http://schemas.microsoft.com/office/drawing/2014/main" id="{45C4238D-FC23-1D42-9E9D-86A8F8413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6184" y="2736990"/>
            <a:ext cx="667500" cy="667500"/>
          </a:xfrm>
          <a:prstGeom prst="rect">
            <a:avLst/>
          </a:prstGeom>
        </p:spPr>
      </p:pic>
      <p:sp>
        <p:nvSpPr>
          <p:cNvPr id="10" name="TextBox 9">
            <a:extLst>
              <a:ext uri="{FF2B5EF4-FFF2-40B4-BE49-F238E27FC236}">
                <a16:creationId xmlns:a16="http://schemas.microsoft.com/office/drawing/2014/main" id="{6CD1DE38-661D-9548-9351-F61DD92766F2}"/>
              </a:ext>
            </a:extLst>
          </p:cNvPr>
          <p:cNvSpPr txBox="1"/>
          <p:nvPr/>
        </p:nvSpPr>
        <p:spPr>
          <a:xfrm>
            <a:off x="3633955" y="3404490"/>
            <a:ext cx="2218877" cy="338554"/>
          </a:xfrm>
          <a:prstGeom prst="rect">
            <a:avLst/>
          </a:prstGeom>
          <a:noFill/>
        </p:spPr>
        <p:txBody>
          <a:bodyPr wrap="none" rtlCol="0">
            <a:spAutoFit/>
          </a:bodyPr>
          <a:lstStyle/>
          <a:p>
            <a:r>
              <a:rPr lang="en-US" sz="1600" dirty="0">
                <a:solidFill>
                  <a:schemeClr val="bg1"/>
                </a:solidFill>
              </a:rPr>
              <a:t>JSON abstraction info</a:t>
            </a:r>
          </a:p>
        </p:txBody>
      </p:sp>
      <p:sp>
        <p:nvSpPr>
          <p:cNvPr id="11" name="Right Arrow 10">
            <a:extLst>
              <a:ext uri="{FF2B5EF4-FFF2-40B4-BE49-F238E27FC236}">
                <a16:creationId xmlns:a16="http://schemas.microsoft.com/office/drawing/2014/main" id="{455759AA-4C7C-234E-9C92-AFB8759E6ACC}"/>
              </a:ext>
            </a:extLst>
          </p:cNvPr>
          <p:cNvSpPr/>
          <p:nvPr/>
        </p:nvSpPr>
        <p:spPr>
          <a:xfrm>
            <a:off x="5575221" y="1902305"/>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16B9E57-7C63-6C4B-8F65-279DA8CDA1D3}"/>
              </a:ext>
            </a:extLst>
          </p:cNvPr>
          <p:cNvSpPr/>
          <p:nvPr/>
        </p:nvSpPr>
        <p:spPr>
          <a:xfrm>
            <a:off x="5581369" y="3070740"/>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562BF4-A325-9947-B194-7C4A3C5B2F08}"/>
              </a:ext>
            </a:extLst>
          </p:cNvPr>
          <p:cNvSpPr/>
          <p:nvPr/>
        </p:nvSpPr>
        <p:spPr>
          <a:xfrm>
            <a:off x="6846543" y="1700158"/>
            <a:ext cx="1258594" cy="18889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Our tool (RRA)</a:t>
            </a:r>
          </a:p>
        </p:txBody>
      </p:sp>
      <p:sp>
        <p:nvSpPr>
          <p:cNvPr id="14" name="Right Arrow 13">
            <a:extLst>
              <a:ext uri="{FF2B5EF4-FFF2-40B4-BE49-F238E27FC236}">
                <a16:creationId xmlns:a16="http://schemas.microsoft.com/office/drawing/2014/main" id="{62E1D0E3-EC40-5546-BD86-6DF20FF4BBAA}"/>
              </a:ext>
            </a:extLst>
          </p:cNvPr>
          <p:cNvSpPr/>
          <p:nvPr/>
        </p:nvSpPr>
        <p:spPr>
          <a:xfrm>
            <a:off x="8342309" y="2486760"/>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a:extLst>
              <a:ext uri="{FF2B5EF4-FFF2-40B4-BE49-F238E27FC236}">
                <a16:creationId xmlns:a16="http://schemas.microsoft.com/office/drawing/2014/main" id="{B7A02E8F-CCC2-6F47-884E-789D95CE3C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7368" y="2069490"/>
            <a:ext cx="667500" cy="667500"/>
          </a:xfrm>
          <a:prstGeom prst="rect">
            <a:avLst/>
          </a:prstGeom>
        </p:spPr>
      </p:pic>
      <p:sp>
        <p:nvSpPr>
          <p:cNvPr id="16" name="TextBox 15">
            <a:extLst>
              <a:ext uri="{FF2B5EF4-FFF2-40B4-BE49-F238E27FC236}">
                <a16:creationId xmlns:a16="http://schemas.microsoft.com/office/drawing/2014/main" id="{783D9055-8459-944C-8B7E-449F88126C0D}"/>
              </a:ext>
            </a:extLst>
          </p:cNvPr>
          <p:cNvSpPr txBox="1"/>
          <p:nvPr/>
        </p:nvSpPr>
        <p:spPr>
          <a:xfrm>
            <a:off x="9505394" y="2736990"/>
            <a:ext cx="1619354" cy="584775"/>
          </a:xfrm>
          <a:prstGeom prst="rect">
            <a:avLst/>
          </a:prstGeom>
          <a:noFill/>
        </p:spPr>
        <p:txBody>
          <a:bodyPr wrap="none" rtlCol="0">
            <a:spAutoFit/>
          </a:bodyPr>
          <a:lstStyle/>
          <a:p>
            <a:r>
              <a:rPr lang="en-US" sz="1600" dirty="0">
                <a:solidFill>
                  <a:schemeClr val="bg1"/>
                </a:solidFill>
              </a:rPr>
              <a:t>Abstracted</a:t>
            </a:r>
          </a:p>
          <a:p>
            <a:r>
              <a:rPr lang="en-US" sz="1600" dirty="0">
                <a:solidFill>
                  <a:schemeClr val="bg1"/>
                </a:solidFill>
              </a:rPr>
              <a:t>GOTO program</a:t>
            </a:r>
          </a:p>
        </p:txBody>
      </p:sp>
      <p:sp>
        <p:nvSpPr>
          <p:cNvPr id="17" name="Rectangle 16">
            <a:extLst>
              <a:ext uri="{FF2B5EF4-FFF2-40B4-BE49-F238E27FC236}">
                <a16:creationId xmlns:a16="http://schemas.microsoft.com/office/drawing/2014/main" id="{8F50E26F-AF64-A047-AF40-1BBF77BD01FC}"/>
              </a:ext>
            </a:extLst>
          </p:cNvPr>
          <p:cNvSpPr/>
          <p:nvPr/>
        </p:nvSpPr>
        <p:spPr>
          <a:xfrm>
            <a:off x="11602199" y="1663481"/>
            <a:ext cx="1258594" cy="18889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CBMC backend</a:t>
            </a:r>
          </a:p>
        </p:txBody>
      </p:sp>
      <p:sp>
        <p:nvSpPr>
          <p:cNvPr id="18" name="Right Arrow 17">
            <a:extLst>
              <a:ext uri="{FF2B5EF4-FFF2-40B4-BE49-F238E27FC236}">
                <a16:creationId xmlns:a16="http://schemas.microsoft.com/office/drawing/2014/main" id="{461C8A3B-A5AB-9745-B997-4C2263A33A43}"/>
              </a:ext>
            </a:extLst>
          </p:cNvPr>
          <p:cNvSpPr/>
          <p:nvPr/>
        </p:nvSpPr>
        <p:spPr>
          <a:xfrm>
            <a:off x="10862075" y="2486760"/>
            <a:ext cx="667500"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3498992-64A0-2646-9D0A-63373610A0B0}"/>
              </a:ext>
            </a:extLst>
          </p:cNvPr>
          <p:cNvSpPr txBox="1"/>
          <p:nvPr/>
        </p:nvSpPr>
        <p:spPr>
          <a:xfrm>
            <a:off x="2826772" y="1572708"/>
            <a:ext cx="888385" cy="338554"/>
          </a:xfrm>
          <a:prstGeom prst="rect">
            <a:avLst/>
          </a:prstGeom>
          <a:noFill/>
        </p:spPr>
        <p:txBody>
          <a:bodyPr wrap="none" rtlCol="0">
            <a:spAutoFit/>
          </a:bodyPr>
          <a:lstStyle/>
          <a:p>
            <a:r>
              <a:rPr lang="en-US" sz="1600" dirty="0" err="1">
                <a:solidFill>
                  <a:schemeClr val="bg1"/>
                </a:solidFill>
              </a:rPr>
              <a:t>goto</a:t>
            </a:r>
            <a:r>
              <a:rPr lang="en-US" sz="1600" dirty="0">
                <a:solidFill>
                  <a:schemeClr val="bg1"/>
                </a:solidFill>
              </a:rPr>
              <a:t>-cc</a:t>
            </a:r>
            <a:endParaRPr lang="en-US" dirty="0">
              <a:solidFill>
                <a:schemeClr val="bg1"/>
              </a:solidFill>
            </a:endParaRPr>
          </a:p>
        </p:txBody>
      </p:sp>
      <p:sp>
        <p:nvSpPr>
          <p:cNvPr id="49" name="Rectangle 48">
            <a:extLst>
              <a:ext uri="{FF2B5EF4-FFF2-40B4-BE49-F238E27FC236}">
                <a16:creationId xmlns:a16="http://schemas.microsoft.com/office/drawing/2014/main" id="{E27AB7C3-DF2A-C343-B146-B3E1CC74A639}"/>
              </a:ext>
            </a:extLst>
          </p:cNvPr>
          <p:cNvSpPr/>
          <p:nvPr/>
        </p:nvSpPr>
        <p:spPr>
          <a:xfrm>
            <a:off x="2641968"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5F410BE-83CF-974B-922D-DE31815721F6}"/>
              </a:ext>
            </a:extLst>
          </p:cNvPr>
          <p:cNvSpPr/>
          <p:nvPr/>
        </p:nvSpPr>
        <p:spPr>
          <a:xfrm>
            <a:off x="3032363"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3E8C550-93C6-B042-8074-B02E4D695B2A}"/>
              </a:ext>
            </a:extLst>
          </p:cNvPr>
          <p:cNvSpPr/>
          <p:nvPr/>
        </p:nvSpPr>
        <p:spPr>
          <a:xfrm>
            <a:off x="3422758"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3ACF171-FE43-F34D-A845-7443D121B35F}"/>
              </a:ext>
            </a:extLst>
          </p:cNvPr>
          <p:cNvSpPr/>
          <p:nvPr/>
        </p:nvSpPr>
        <p:spPr>
          <a:xfrm>
            <a:off x="3813153"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FBB838F-B435-1842-B4D0-6FB95197719D}"/>
              </a:ext>
            </a:extLst>
          </p:cNvPr>
          <p:cNvSpPr/>
          <p:nvPr/>
        </p:nvSpPr>
        <p:spPr>
          <a:xfrm>
            <a:off x="4203548"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E79E5A6-1F47-FE4D-A199-FCBE467807B2}"/>
              </a:ext>
            </a:extLst>
          </p:cNvPr>
          <p:cNvSpPr/>
          <p:nvPr/>
        </p:nvSpPr>
        <p:spPr>
          <a:xfrm>
            <a:off x="4593943" y="4597829"/>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F7D6EF9-B762-D643-9C83-4EA4264A6E60}"/>
              </a:ext>
            </a:extLst>
          </p:cNvPr>
          <p:cNvSpPr/>
          <p:nvPr/>
        </p:nvSpPr>
        <p:spPr>
          <a:xfrm>
            <a:off x="4984338"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96399C0-981B-2B47-96FB-9DE38544D802}"/>
              </a:ext>
            </a:extLst>
          </p:cNvPr>
          <p:cNvSpPr/>
          <p:nvPr/>
        </p:nvSpPr>
        <p:spPr>
          <a:xfrm>
            <a:off x="5374733"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1B4332B-3DE3-F64D-A111-DB249B7ED8E1}"/>
              </a:ext>
            </a:extLst>
          </p:cNvPr>
          <p:cNvSpPr/>
          <p:nvPr/>
        </p:nvSpPr>
        <p:spPr>
          <a:xfrm>
            <a:off x="5765128"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8235A31-23DC-CE47-8EB5-7F1E2B36CDC7}"/>
              </a:ext>
            </a:extLst>
          </p:cNvPr>
          <p:cNvSpPr/>
          <p:nvPr/>
        </p:nvSpPr>
        <p:spPr>
          <a:xfrm>
            <a:off x="6155523"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BF4BDE7-AEB5-774A-B6B1-85CD095CF9CF}"/>
              </a:ext>
            </a:extLst>
          </p:cNvPr>
          <p:cNvSpPr/>
          <p:nvPr/>
        </p:nvSpPr>
        <p:spPr>
          <a:xfrm>
            <a:off x="6545918" y="4597829"/>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20632C8-64A1-3241-80AC-785FE4F74CE7}"/>
              </a:ext>
            </a:extLst>
          </p:cNvPr>
          <p:cNvSpPr/>
          <p:nvPr/>
        </p:nvSpPr>
        <p:spPr>
          <a:xfrm>
            <a:off x="1064213" y="4548329"/>
            <a:ext cx="1300356" cy="461665"/>
          </a:xfrm>
          <a:prstGeom prst="rect">
            <a:avLst/>
          </a:prstGeom>
        </p:spPr>
        <p:txBody>
          <a:bodyPr wrap="none">
            <a:spAutoFit/>
          </a:bodyPr>
          <a:lstStyle/>
          <a:p>
            <a:r>
              <a:rPr lang="en-US" sz="2400" dirty="0">
                <a:solidFill>
                  <a:srgbClr val="001080"/>
                </a:solidFill>
                <a:latin typeface="Menlo" panose="020B0609030804020204" pitchFamily="49" charset="0"/>
              </a:rPr>
              <a:t>a</a:t>
            </a:r>
            <a:r>
              <a:rPr lang="en-US" sz="2400" b="0" dirty="0">
                <a:solidFill>
                  <a:srgbClr val="001080"/>
                </a:solidFill>
                <a:effectLst/>
                <a:latin typeface="Menlo" panose="020B0609030804020204" pitchFamily="49" charset="0"/>
              </a:rPr>
              <a:t>rray:</a:t>
            </a:r>
            <a:endParaRPr lang="en-US" sz="2400" dirty="0"/>
          </a:p>
        </p:txBody>
      </p:sp>
      <p:sp>
        <p:nvSpPr>
          <p:cNvPr id="61" name="Rectangle 60">
            <a:extLst>
              <a:ext uri="{FF2B5EF4-FFF2-40B4-BE49-F238E27FC236}">
                <a16:creationId xmlns:a16="http://schemas.microsoft.com/office/drawing/2014/main" id="{A7B6B60E-3F4E-0642-8027-5151043CDB3D}"/>
              </a:ext>
            </a:extLst>
          </p:cNvPr>
          <p:cNvSpPr/>
          <p:nvPr/>
        </p:nvSpPr>
        <p:spPr>
          <a:xfrm>
            <a:off x="323415" y="5091618"/>
            <a:ext cx="2044149" cy="461665"/>
          </a:xfrm>
          <a:prstGeom prst="rect">
            <a:avLst/>
          </a:prstGeom>
        </p:spPr>
        <p:txBody>
          <a:bodyPr wrap="none">
            <a:spAutoFit/>
          </a:bodyPr>
          <a:lstStyle/>
          <a:p>
            <a:r>
              <a:rPr lang="en-US" sz="2400" b="0" dirty="0">
                <a:solidFill>
                  <a:srgbClr val="001080"/>
                </a:solidFill>
                <a:effectLst/>
                <a:latin typeface="Menlo" panose="020B0609030804020204" pitchFamily="49" charset="0"/>
              </a:rPr>
              <a:t>iteration:</a:t>
            </a:r>
            <a:endParaRPr lang="en-US" sz="2400" dirty="0"/>
          </a:p>
        </p:txBody>
      </p:sp>
      <p:cxnSp>
        <p:nvCxnSpPr>
          <p:cNvPr id="62" name="Straight Arrow Connector 61">
            <a:extLst>
              <a:ext uri="{FF2B5EF4-FFF2-40B4-BE49-F238E27FC236}">
                <a16:creationId xmlns:a16="http://schemas.microsoft.com/office/drawing/2014/main" id="{5A40B78A-13F6-DC48-854A-06DF84AE11BF}"/>
              </a:ext>
            </a:extLst>
          </p:cNvPr>
          <p:cNvCxnSpPr/>
          <p:nvPr/>
        </p:nvCxnSpPr>
        <p:spPr>
          <a:xfrm flipV="1">
            <a:off x="2792280" y="5118500"/>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897503F7-CC4A-0147-A36A-831FA5D610C4}"/>
              </a:ext>
            </a:extLst>
          </p:cNvPr>
          <p:cNvCxnSpPr/>
          <p:nvPr/>
        </p:nvCxnSpPr>
        <p:spPr>
          <a:xfrm flipV="1">
            <a:off x="6696230" y="5118501"/>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03B71B9F-FB70-B644-9763-BA6EDB32147D}"/>
              </a:ext>
            </a:extLst>
          </p:cNvPr>
          <p:cNvSpPr/>
          <p:nvPr/>
        </p:nvSpPr>
        <p:spPr>
          <a:xfrm>
            <a:off x="3374428" y="5019925"/>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sp>
        <p:nvSpPr>
          <p:cNvPr id="65" name="Rectangle 64">
            <a:extLst>
              <a:ext uri="{FF2B5EF4-FFF2-40B4-BE49-F238E27FC236}">
                <a16:creationId xmlns:a16="http://schemas.microsoft.com/office/drawing/2014/main" id="{00A41AA6-CC35-8547-BBCF-C5E906BF8F5F}"/>
              </a:ext>
            </a:extLst>
          </p:cNvPr>
          <p:cNvSpPr/>
          <p:nvPr/>
        </p:nvSpPr>
        <p:spPr>
          <a:xfrm>
            <a:off x="5757792" y="5021379"/>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cxnSp>
        <p:nvCxnSpPr>
          <p:cNvPr id="66" name="Straight Arrow Connector 65">
            <a:extLst>
              <a:ext uri="{FF2B5EF4-FFF2-40B4-BE49-F238E27FC236}">
                <a16:creationId xmlns:a16="http://schemas.microsoft.com/office/drawing/2014/main" id="{661273D4-C4DE-D541-9F6C-13A8F6CAD18B}"/>
              </a:ext>
            </a:extLst>
          </p:cNvPr>
          <p:cNvCxnSpPr/>
          <p:nvPr/>
        </p:nvCxnSpPr>
        <p:spPr>
          <a:xfrm flipV="1">
            <a:off x="4731725" y="5102068"/>
            <a:ext cx="0" cy="40790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3F07E32-F73F-CC4B-B89C-6F13CE688870}"/>
                  </a:ext>
                </a:extLst>
              </p:cNvPr>
              <p:cNvSpPr txBox="1"/>
              <p:nvPr/>
            </p:nvSpPr>
            <p:spPr>
              <a:xfrm>
                <a:off x="3266533" y="4102768"/>
                <a:ext cx="2953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𝛼</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−1,</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𝛼</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𝛼</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+1,…</m:t>
                      </m:r>
                    </m:oMath>
                  </m:oMathPara>
                </a14:m>
                <a:endParaRPr lang="en-US" sz="2400" dirty="0">
                  <a:solidFill>
                    <a:schemeClr val="bg1"/>
                  </a:solidFill>
                </a:endParaRPr>
              </a:p>
            </p:txBody>
          </p:sp>
        </mc:Choice>
        <mc:Fallback xmlns="">
          <p:sp>
            <p:nvSpPr>
              <p:cNvPr id="67" name="TextBox 66">
                <a:extLst>
                  <a:ext uri="{FF2B5EF4-FFF2-40B4-BE49-F238E27FC236}">
                    <a16:creationId xmlns:a16="http://schemas.microsoft.com/office/drawing/2014/main" id="{B3F07E32-F73F-CC4B-B89C-6F13CE688870}"/>
                  </a:ext>
                </a:extLst>
              </p:cNvPr>
              <p:cNvSpPr txBox="1">
                <a:spLocks noRot="1" noChangeAspect="1" noMove="1" noResize="1" noEditPoints="1" noAdjustHandles="1" noChangeArrowheads="1" noChangeShapeType="1" noTextEdit="1"/>
              </p:cNvSpPr>
              <p:nvPr/>
            </p:nvSpPr>
            <p:spPr>
              <a:xfrm>
                <a:off x="3266533" y="4102768"/>
                <a:ext cx="2953244" cy="369332"/>
              </a:xfrm>
              <a:prstGeom prst="rect">
                <a:avLst/>
              </a:prstGeom>
              <a:blipFill>
                <a:blip r:embed="rId5"/>
                <a:stretch>
                  <a:fillRect b="-13333"/>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78B2E8B4-77CF-8F4C-9C94-E0DABDF1B69C}"/>
              </a:ext>
            </a:extLst>
          </p:cNvPr>
          <p:cNvCxnSpPr/>
          <p:nvPr/>
        </p:nvCxnSpPr>
        <p:spPr>
          <a:xfrm flipV="1">
            <a:off x="4319539" y="5102067"/>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71B31B94-84F5-3443-813E-7E9FAEAA952C}"/>
              </a:ext>
            </a:extLst>
          </p:cNvPr>
          <p:cNvCxnSpPr/>
          <p:nvPr/>
        </p:nvCxnSpPr>
        <p:spPr>
          <a:xfrm flipV="1">
            <a:off x="5134650" y="5102067"/>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70" name="Left Brace 69">
            <a:extLst>
              <a:ext uri="{FF2B5EF4-FFF2-40B4-BE49-F238E27FC236}">
                <a16:creationId xmlns:a16="http://schemas.microsoft.com/office/drawing/2014/main" id="{BA815469-E7DC-7945-B68D-20DC4027E454}"/>
              </a:ext>
            </a:extLst>
          </p:cNvPr>
          <p:cNvSpPr/>
          <p:nvPr/>
        </p:nvSpPr>
        <p:spPr>
          <a:xfrm rot="16200000">
            <a:off x="3355990" y="5239002"/>
            <a:ext cx="339059" cy="1588042"/>
          </a:xfrm>
          <a:prstGeom prst="lef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Left Brace 70">
            <a:extLst>
              <a:ext uri="{FF2B5EF4-FFF2-40B4-BE49-F238E27FC236}">
                <a16:creationId xmlns:a16="http://schemas.microsoft.com/office/drawing/2014/main" id="{E30C6592-81F2-B14D-B087-FEA73F723EB2}"/>
              </a:ext>
            </a:extLst>
          </p:cNvPr>
          <p:cNvSpPr/>
          <p:nvPr/>
        </p:nvSpPr>
        <p:spPr>
          <a:xfrm rot="16200000">
            <a:off x="5745911" y="5246941"/>
            <a:ext cx="339059" cy="1588042"/>
          </a:xfrm>
          <a:prstGeom prst="lef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2C00383E-0979-994A-BBB2-95B4B2F143A3}"/>
              </a:ext>
            </a:extLst>
          </p:cNvPr>
          <p:cNvSpPr/>
          <p:nvPr/>
        </p:nvSpPr>
        <p:spPr>
          <a:xfrm>
            <a:off x="3386179" y="658703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D5CC49A-E822-8846-8DD3-E3EEE9C0B98E}"/>
              </a:ext>
            </a:extLst>
          </p:cNvPr>
          <p:cNvSpPr/>
          <p:nvPr/>
        </p:nvSpPr>
        <p:spPr>
          <a:xfrm>
            <a:off x="5757792" y="659820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2D3E2EC-6CF4-3849-A1F2-A03ADDA36D9A}"/>
              </a:ext>
            </a:extLst>
          </p:cNvPr>
          <p:cNvSpPr/>
          <p:nvPr/>
        </p:nvSpPr>
        <p:spPr>
          <a:xfrm>
            <a:off x="4571985" y="6588187"/>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4CAEC3BF-84B5-1F49-8002-1E89D92D476A}"/>
              </a:ext>
            </a:extLst>
          </p:cNvPr>
          <p:cNvCxnSpPr/>
          <p:nvPr/>
        </p:nvCxnSpPr>
        <p:spPr>
          <a:xfrm flipV="1">
            <a:off x="3536491" y="7037917"/>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09A9C1B-B200-1B43-BA08-F81537FD9439}"/>
              </a:ext>
            </a:extLst>
          </p:cNvPr>
          <p:cNvCxnSpPr/>
          <p:nvPr/>
        </p:nvCxnSpPr>
        <p:spPr>
          <a:xfrm flipV="1">
            <a:off x="4722297" y="7037917"/>
            <a:ext cx="0" cy="40790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10212BD0-7A16-D04E-AD99-04DE39D7DFFE}"/>
              </a:ext>
            </a:extLst>
          </p:cNvPr>
          <p:cNvCxnSpPr/>
          <p:nvPr/>
        </p:nvCxnSpPr>
        <p:spPr>
          <a:xfrm flipV="1">
            <a:off x="5908104" y="7037917"/>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89BB6504-8619-1B49-9CC5-A3ACB21F7ECC}"/>
              </a:ext>
            </a:extLst>
          </p:cNvPr>
          <p:cNvSpPr/>
          <p:nvPr/>
        </p:nvSpPr>
        <p:spPr>
          <a:xfrm>
            <a:off x="1047334" y="6465013"/>
            <a:ext cx="1300356" cy="461665"/>
          </a:xfrm>
          <a:prstGeom prst="rect">
            <a:avLst/>
          </a:prstGeom>
        </p:spPr>
        <p:txBody>
          <a:bodyPr wrap="none">
            <a:spAutoFit/>
          </a:bodyPr>
          <a:lstStyle/>
          <a:p>
            <a:r>
              <a:rPr lang="en-US" sz="2400" dirty="0">
                <a:solidFill>
                  <a:srgbClr val="001080"/>
                </a:solidFill>
                <a:latin typeface="Menlo" panose="020B0609030804020204" pitchFamily="49" charset="0"/>
              </a:rPr>
              <a:t>a</a:t>
            </a:r>
            <a:r>
              <a:rPr lang="en-US" sz="2400" b="0" dirty="0">
                <a:solidFill>
                  <a:srgbClr val="001080"/>
                </a:solidFill>
                <a:effectLst/>
                <a:latin typeface="Menlo" panose="020B0609030804020204" pitchFamily="49" charset="0"/>
              </a:rPr>
              <a:t>rray:</a:t>
            </a:r>
            <a:endParaRPr lang="en-US" sz="2400" dirty="0"/>
          </a:p>
        </p:txBody>
      </p:sp>
      <p:sp>
        <p:nvSpPr>
          <p:cNvPr id="79" name="Rectangle 78">
            <a:extLst>
              <a:ext uri="{FF2B5EF4-FFF2-40B4-BE49-F238E27FC236}">
                <a16:creationId xmlns:a16="http://schemas.microsoft.com/office/drawing/2014/main" id="{3A1BD573-F02C-E64E-B961-77B467576B41}"/>
              </a:ext>
            </a:extLst>
          </p:cNvPr>
          <p:cNvSpPr/>
          <p:nvPr/>
        </p:nvSpPr>
        <p:spPr>
          <a:xfrm>
            <a:off x="306536" y="7008302"/>
            <a:ext cx="2044149" cy="461665"/>
          </a:xfrm>
          <a:prstGeom prst="rect">
            <a:avLst/>
          </a:prstGeom>
        </p:spPr>
        <p:txBody>
          <a:bodyPr wrap="none">
            <a:spAutoFit/>
          </a:bodyPr>
          <a:lstStyle/>
          <a:p>
            <a:r>
              <a:rPr lang="en-US" sz="2400" b="0" dirty="0">
                <a:solidFill>
                  <a:srgbClr val="001080"/>
                </a:solidFill>
                <a:effectLst/>
                <a:latin typeface="Menlo" panose="020B0609030804020204" pitchFamily="49" charset="0"/>
              </a:rPr>
              <a:t>iteration:</a:t>
            </a:r>
            <a:endParaRPr lang="en-US" sz="2400" dirty="0"/>
          </a:p>
        </p:txBody>
      </p:sp>
      <p:sp>
        <p:nvSpPr>
          <p:cNvPr id="19" name="Slide Number Placeholder 18">
            <a:extLst>
              <a:ext uri="{FF2B5EF4-FFF2-40B4-BE49-F238E27FC236}">
                <a16:creationId xmlns:a16="http://schemas.microsoft.com/office/drawing/2014/main" id="{F8AF7F97-7959-1843-9CD3-9952AB2D5876}"/>
              </a:ext>
            </a:extLst>
          </p:cNvPr>
          <p:cNvSpPr>
            <a:spLocks noGrp="1"/>
          </p:cNvSpPr>
          <p:nvPr>
            <p:ph type="sldNum" sz="quarter" idx="11"/>
          </p:nvPr>
        </p:nvSpPr>
        <p:spPr/>
        <p:txBody>
          <a:bodyPr/>
          <a:lstStyle/>
          <a:p>
            <a:fld id="{86996F19-3FA7-3441-9750-1B9463D7BCAE}" type="slidenum">
              <a:rPr lang="en-US" smtClean="0"/>
              <a:pPr/>
              <a:t>35</a:t>
            </a:fld>
            <a:endParaRPr lang="en-US"/>
          </a:p>
        </p:txBody>
      </p:sp>
    </p:spTree>
    <p:extLst>
      <p:ext uri="{BB962C8B-B14F-4D97-AF65-F5344CB8AC3E}">
        <p14:creationId xmlns:p14="http://schemas.microsoft.com/office/powerpoint/2010/main" val="3145923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Intuition of replication reducing abstraction (RRA)</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328027" y="2013531"/>
            <a:ext cx="13510260" cy="4157432"/>
          </a:xfrm>
        </p:spPr>
        <p:txBody>
          <a:bodyPr/>
          <a:lstStyle/>
          <a:p>
            <a:pPr marL="457200" indent="-457200">
              <a:buFont typeface="Arial" panose="020B0604020202020204" pitchFamily="34" charset="0"/>
              <a:buChar char="•"/>
            </a:pPr>
            <a:r>
              <a:rPr lang="en-US" dirty="0"/>
              <a:t>Baseline CBMC translation of repeated entities</a:t>
            </a:r>
          </a:p>
          <a:p>
            <a:pPr marL="1645920" lvl="1">
              <a:buFont typeface="Arial" panose="020B0604020202020204" pitchFamily="34" charset="0"/>
              <a:buChar char="•"/>
            </a:pPr>
            <a:r>
              <a:rPr lang="en-US" sz="2400" dirty="0"/>
              <a:t>Loops must be bounded</a:t>
            </a:r>
          </a:p>
          <a:p>
            <a:pPr marL="1645920" lvl="1">
              <a:buFont typeface="Arial" panose="020B0604020202020204" pitchFamily="34" charset="0"/>
              <a:buChar char="•"/>
            </a:pPr>
            <a:r>
              <a:rPr lang="en-US" sz="2400" dirty="0"/>
              <a:t>Errors only in “large” inputs might be lost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pPr marL="457200" indent="-457200">
              <a:buFont typeface="Arial" panose="020B0604020202020204" pitchFamily="34" charset="0"/>
              <a:buChar char="•"/>
            </a:pPr>
            <a:r>
              <a:rPr lang="en-US" dirty="0"/>
              <a:t>Often, we don’t need to handle every</a:t>
            </a:r>
          </a:p>
          <a:p>
            <a:pPr marL="1645920" lvl="1">
              <a:buFont typeface="Arial" panose="020B0604020202020204" pitchFamily="34" charset="0"/>
              <a:buChar char="•"/>
            </a:pPr>
            <a:r>
              <a:rPr lang="en-US" sz="2400" dirty="0"/>
              <a:t>Entry in arrays</a:t>
            </a:r>
          </a:p>
          <a:p>
            <a:pPr marL="1645920" lvl="1">
              <a:buFont typeface="Arial" panose="020B0604020202020204" pitchFamily="34" charset="0"/>
              <a:buChar char="•"/>
            </a:pPr>
            <a:r>
              <a:rPr lang="en-US" sz="2400" dirty="0"/>
              <a:t>Iteration in loops</a:t>
            </a:r>
          </a:p>
        </p:txBody>
      </p:sp>
      <p:sp>
        <p:nvSpPr>
          <p:cNvPr id="4" name="Rectangle 3">
            <a:extLst>
              <a:ext uri="{FF2B5EF4-FFF2-40B4-BE49-F238E27FC236}">
                <a16:creationId xmlns:a16="http://schemas.microsoft.com/office/drawing/2014/main" id="{4F077AEE-B45B-3644-AD6D-559D456B3F97}"/>
              </a:ext>
            </a:extLst>
          </p:cNvPr>
          <p:cNvSpPr/>
          <p:nvPr/>
        </p:nvSpPr>
        <p:spPr>
          <a:xfrm>
            <a:off x="3376886"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4C6B44-ACAD-694F-9C40-EAB6EA327641}"/>
              </a:ext>
            </a:extLst>
          </p:cNvPr>
          <p:cNvSpPr/>
          <p:nvPr/>
        </p:nvSpPr>
        <p:spPr>
          <a:xfrm>
            <a:off x="3767281"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8C3BC9-A6A4-4B42-9BD3-12D747810122}"/>
              </a:ext>
            </a:extLst>
          </p:cNvPr>
          <p:cNvSpPr/>
          <p:nvPr/>
        </p:nvSpPr>
        <p:spPr>
          <a:xfrm>
            <a:off x="4157676"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D9F4F8-10D6-CD47-ACDB-7D3A5476AF10}"/>
              </a:ext>
            </a:extLst>
          </p:cNvPr>
          <p:cNvSpPr/>
          <p:nvPr/>
        </p:nvSpPr>
        <p:spPr>
          <a:xfrm>
            <a:off x="4548071"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3DD315-C5B6-FD49-A14C-C0FACBBCF9DD}"/>
              </a:ext>
            </a:extLst>
          </p:cNvPr>
          <p:cNvSpPr/>
          <p:nvPr/>
        </p:nvSpPr>
        <p:spPr>
          <a:xfrm>
            <a:off x="4938466"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0D365C-5022-F54E-AEED-577793BEB8D7}"/>
              </a:ext>
            </a:extLst>
          </p:cNvPr>
          <p:cNvSpPr/>
          <p:nvPr/>
        </p:nvSpPr>
        <p:spPr>
          <a:xfrm>
            <a:off x="5328861"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916EE29-F6DB-F745-B118-A38E7E3CD587}"/>
              </a:ext>
            </a:extLst>
          </p:cNvPr>
          <p:cNvSpPr/>
          <p:nvPr/>
        </p:nvSpPr>
        <p:spPr>
          <a:xfrm>
            <a:off x="5719256"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0B11DB-D154-D742-B499-C2A5F28B83B1}"/>
              </a:ext>
            </a:extLst>
          </p:cNvPr>
          <p:cNvSpPr/>
          <p:nvPr/>
        </p:nvSpPr>
        <p:spPr>
          <a:xfrm>
            <a:off x="6109651"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126CBD-7420-5546-95F1-6EC92647F5AF}"/>
              </a:ext>
            </a:extLst>
          </p:cNvPr>
          <p:cNvSpPr/>
          <p:nvPr/>
        </p:nvSpPr>
        <p:spPr>
          <a:xfrm>
            <a:off x="6500046"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E28036-ECB6-5C43-9E2F-FC4AA541F106}"/>
              </a:ext>
            </a:extLst>
          </p:cNvPr>
          <p:cNvSpPr/>
          <p:nvPr/>
        </p:nvSpPr>
        <p:spPr>
          <a:xfrm>
            <a:off x="6890441"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192CF3-0CD7-3F4A-BACE-32E9AF3143F7}"/>
              </a:ext>
            </a:extLst>
          </p:cNvPr>
          <p:cNvSpPr/>
          <p:nvPr/>
        </p:nvSpPr>
        <p:spPr>
          <a:xfrm>
            <a:off x="7280836" y="3814175"/>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020D5C-7A17-2B48-AED8-CA0A62A8A971}"/>
              </a:ext>
            </a:extLst>
          </p:cNvPr>
          <p:cNvSpPr/>
          <p:nvPr/>
        </p:nvSpPr>
        <p:spPr>
          <a:xfrm>
            <a:off x="1799131" y="3764675"/>
            <a:ext cx="1300356" cy="461665"/>
          </a:xfrm>
          <a:prstGeom prst="rect">
            <a:avLst/>
          </a:prstGeom>
        </p:spPr>
        <p:txBody>
          <a:bodyPr wrap="none">
            <a:spAutoFit/>
          </a:bodyPr>
          <a:lstStyle/>
          <a:p>
            <a:r>
              <a:rPr lang="en-US" sz="2400" dirty="0">
                <a:solidFill>
                  <a:srgbClr val="001080"/>
                </a:solidFill>
                <a:latin typeface="Menlo" panose="020B0609030804020204" pitchFamily="49" charset="0"/>
              </a:rPr>
              <a:t>a</a:t>
            </a:r>
            <a:r>
              <a:rPr lang="en-US" sz="2400" b="0" dirty="0">
                <a:solidFill>
                  <a:srgbClr val="001080"/>
                </a:solidFill>
                <a:effectLst/>
                <a:latin typeface="Menlo" panose="020B0609030804020204" pitchFamily="49" charset="0"/>
              </a:rPr>
              <a:t>rray:</a:t>
            </a:r>
            <a:endParaRPr lang="en-US" sz="2400" dirty="0"/>
          </a:p>
        </p:txBody>
      </p:sp>
      <p:sp>
        <p:nvSpPr>
          <p:cNvPr id="17" name="Rectangle 16">
            <a:extLst>
              <a:ext uri="{FF2B5EF4-FFF2-40B4-BE49-F238E27FC236}">
                <a16:creationId xmlns:a16="http://schemas.microsoft.com/office/drawing/2014/main" id="{021F9526-2FED-E349-857C-45ACC3057CF2}"/>
              </a:ext>
            </a:extLst>
          </p:cNvPr>
          <p:cNvSpPr/>
          <p:nvPr/>
        </p:nvSpPr>
        <p:spPr>
          <a:xfrm>
            <a:off x="1048716" y="4281084"/>
            <a:ext cx="2044149" cy="461665"/>
          </a:xfrm>
          <a:prstGeom prst="rect">
            <a:avLst/>
          </a:prstGeom>
        </p:spPr>
        <p:txBody>
          <a:bodyPr wrap="none">
            <a:spAutoFit/>
          </a:bodyPr>
          <a:lstStyle/>
          <a:p>
            <a:r>
              <a:rPr lang="en-US" sz="2400" b="0" dirty="0">
                <a:solidFill>
                  <a:srgbClr val="001080"/>
                </a:solidFill>
                <a:effectLst/>
                <a:latin typeface="Menlo" panose="020B0609030804020204" pitchFamily="49" charset="0"/>
              </a:rPr>
              <a:t>iteration:</a:t>
            </a:r>
            <a:endParaRPr lang="en-US" sz="2400" dirty="0"/>
          </a:p>
        </p:txBody>
      </p:sp>
      <p:cxnSp>
        <p:nvCxnSpPr>
          <p:cNvPr id="19" name="Straight Arrow Connector 18">
            <a:extLst>
              <a:ext uri="{FF2B5EF4-FFF2-40B4-BE49-F238E27FC236}">
                <a16:creationId xmlns:a16="http://schemas.microsoft.com/office/drawing/2014/main" id="{0F607D5B-5109-3948-BE5B-EFE29A563CB6}"/>
              </a:ext>
            </a:extLst>
          </p:cNvPr>
          <p:cNvCxnSpPr/>
          <p:nvPr/>
        </p:nvCxnSpPr>
        <p:spPr>
          <a:xfrm flipV="1">
            <a:off x="3527198" y="4334846"/>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4C13992-7A31-CC47-83CB-957A6A58A377}"/>
              </a:ext>
            </a:extLst>
          </p:cNvPr>
          <p:cNvCxnSpPr/>
          <p:nvPr/>
        </p:nvCxnSpPr>
        <p:spPr>
          <a:xfrm flipV="1">
            <a:off x="7431148" y="4334847"/>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70F84F8B-E6AE-3B47-A502-84CDDADC8A40}"/>
              </a:ext>
            </a:extLst>
          </p:cNvPr>
          <p:cNvSpPr/>
          <p:nvPr/>
        </p:nvSpPr>
        <p:spPr>
          <a:xfrm>
            <a:off x="5093379" y="4254993"/>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pic>
        <p:nvPicPr>
          <p:cNvPr id="23" name="Picture 22">
            <a:extLst>
              <a:ext uri="{FF2B5EF4-FFF2-40B4-BE49-F238E27FC236}">
                <a16:creationId xmlns:a16="http://schemas.microsoft.com/office/drawing/2014/main" id="{8A961074-FF52-5040-9BDF-DAEA7FACBFAB}"/>
              </a:ext>
            </a:extLst>
          </p:cNvPr>
          <p:cNvPicPr>
            <a:picLocks noChangeAspect="1"/>
          </p:cNvPicPr>
          <p:nvPr/>
        </p:nvPicPr>
        <p:blipFill>
          <a:blip r:embed="rId3"/>
          <a:stretch>
            <a:fillRect/>
          </a:stretch>
        </p:blipFill>
        <p:spPr>
          <a:xfrm>
            <a:off x="9250106" y="1569761"/>
            <a:ext cx="5359400" cy="1104900"/>
          </a:xfrm>
          <a:prstGeom prst="rect">
            <a:avLst/>
          </a:prstGeom>
        </p:spPr>
      </p:pic>
      <p:pic>
        <p:nvPicPr>
          <p:cNvPr id="24" name="Picture 23">
            <a:extLst>
              <a:ext uri="{FF2B5EF4-FFF2-40B4-BE49-F238E27FC236}">
                <a16:creationId xmlns:a16="http://schemas.microsoft.com/office/drawing/2014/main" id="{764BFFFA-14AF-BD44-8B49-E819FCC3BC8F}"/>
              </a:ext>
            </a:extLst>
          </p:cNvPr>
          <p:cNvPicPr>
            <a:picLocks noChangeAspect="1"/>
          </p:cNvPicPr>
          <p:nvPr/>
        </p:nvPicPr>
        <p:blipFill>
          <a:blip r:embed="rId4"/>
          <a:stretch>
            <a:fillRect/>
          </a:stretch>
        </p:blipFill>
        <p:spPr>
          <a:xfrm>
            <a:off x="9250106" y="3383588"/>
            <a:ext cx="5359400" cy="3454400"/>
          </a:xfrm>
          <a:prstGeom prst="rect">
            <a:avLst/>
          </a:prstGeom>
        </p:spPr>
      </p:pic>
      <p:sp>
        <p:nvSpPr>
          <p:cNvPr id="25" name="Down Arrow 24">
            <a:extLst>
              <a:ext uri="{FF2B5EF4-FFF2-40B4-BE49-F238E27FC236}">
                <a16:creationId xmlns:a16="http://schemas.microsoft.com/office/drawing/2014/main" id="{505EF1F0-339E-814F-BF58-F33251163111}"/>
              </a:ext>
            </a:extLst>
          </p:cNvPr>
          <p:cNvSpPr/>
          <p:nvPr/>
        </p:nvSpPr>
        <p:spPr>
          <a:xfrm>
            <a:off x="9823624" y="2856297"/>
            <a:ext cx="784012" cy="44971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49348147-07A7-8741-B7BB-0F678330B6CD}"/>
              </a:ext>
            </a:extLst>
          </p:cNvPr>
          <p:cNvSpPr txBox="1"/>
          <p:nvPr/>
        </p:nvSpPr>
        <p:spPr>
          <a:xfrm>
            <a:off x="10639166" y="2891204"/>
            <a:ext cx="2610010" cy="400110"/>
          </a:xfrm>
          <a:prstGeom prst="rect">
            <a:avLst/>
          </a:prstGeom>
          <a:noFill/>
        </p:spPr>
        <p:txBody>
          <a:bodyPr wrap="none" rtlCol="0">
            <a:spAutoFit/>
          </a:bodyPr>
          <a:lstStyle/>
          <a:p>
            <a:pPr algn="l"/>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CBMC unwinds loops</a:t>
            </a:r>
          </a:p>
        </p:txBody>
      </p:sp>
      <p:sp>
        <p:nvSpPr>
          <p:cNvPr id="27" name="Line Callout 2 (Border and Accent Bar) 26">
            <a:extLst>
              <a:ext uri="{FF2B5EF4-FFF2-40B4-BE49-F238E27FC236}">
                <a16:creationId xmlns:a16="http://schemas.microsoft.com/office/drawing/2014/main" id="{ECF2862A-248C-554B-B1EE-D443D5009946}"/>
              </a:ext>
            </a:extLst>
          </p:cNvPr>
          <p:cNvSpPr/>
          <p:nvPr/>
        </p:nvSpPr>
        <p:spPr>
          <a:xfrm>
            <a:off x="12562679" y="5951951"/>
            <a:ext cx="1692110" cy="1325564"/>
          </a:xfrm>
          <a:prstGeom prst="accentBorderCallout2">
            <a:avLst>
              <a:gd name="adj1" fmla="val 18750"/>
              <a:gd name="adj2" fmla="val -8333"/>
              <a:gd name="adj3" fmla="val 18750"/>
              <a:gd name="adj4" fmla="val -16667"/>
              <a:gd name="adj5" fmla="val -19214"/>
              <a:gd name="adj6" fmla="val -56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Formulas quickly get large as size increases!</a:t>
            </a:r>
          </a:p>
        </p:txBody>
      </p:sp>
      <p:sp>
        <p:nvSpPr>
          <p:cNvPr id="16" name="Slide Number Placeholder 15">
            <a:extLst>
              <a:ext uri="{FF2B5EF4-FFF2-40B4-BE49-F238E27FC236}">
                <a16:creationId xmlns:a16="http://schemas.microsoft.com/office/drawing/2014/main" id="{74C83E18-CDBB-5948-90A3-C7A33865A9CE}"/>
              </a:ext>
            </a:extLst>
          </p:cNvPr>
          <p:cNvSpPr>
            <a:spLocks noGrp="1"/>
          </p:cNvSpPr>
          <p:nvPr>
            <p:ph type="sldNum" sz="quarter" idx="11"/>
          </p:nvPr>
        </p:nvSpPr>
        <p:spPr/>
        <p:txBody>
          <a:bodyPr/>
          <a:lstStyle/>
          <a:p>
            <a:fld id="{86996F19-3FA7-3441-9750-1B9463D7BCAE}" type="slidenum">
              <a:rPr lang="en-US" smtClean="0"/>
              <a:pPr/>
              <a:t>4</a:t>
            </a:fld>
            <a:endParaRPr lang="en-US"/>
          </a:p>
        </p:txBody>
      </p:sp>
    </p:spTree>
    <p:extLst>
      <p:ext uri="{BB962C8B-B14F-4D97-AF65-F5344CB8AC3E}">
        <p14:creationId xmlns:p14="http://schemas.microsoft.com/office/powerpoint/2010/main" val="275764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7" grpId="0"/>
      <p:bldP spid="21" grpId="0"/>
      <p:bldP spid="25" grpId="0" animBg="1"/>
      <p:bldP spid="26"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Intuition of replication reducing abstraction (RRA)</a:t>
            </a:r>
          </a:p>
        </p:txBody>
      </p:sp>
      <p:sp>
        <p:nvSpPr>
          <p:cNvPr id="4" name="Rectangle 3">
            <a:extLst>
              <a:ext uri="{FF2B5EF4-FFF2-40B4-BE49-F238E27FC236}">
                <a16:creationId xmlns:a16="http://schemas.microsoft.com/office/drawing/2014/main" id="{F7AD13C9-6013-B341-B8C4-397D2D64AF03}"/>
              </a:ext>
            </a:extLst>
          </p:cNvPr>
          <p:cNvSpPr/>
          <p:nvPr/>
        </p:nvSpPr>
        <p:spPr>
          <a:xfrm>
            <a:off x="5277488" y="317866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2B1E4E-B230-F74A-B8B0-AEE8C3CE75A1}"/>
              </a:ext>
            </a:extLst>
          </p:cNvPr>
          <p:cNvSpPr/>
          <p:nvPr/>
        </p:nvSpPr>
        <p:spPr>
          <a:xfrm>
            <a:off x="5667883" y="317866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FDE294-AA59-D949-B84F-E4F3F4A4C7EC}"/>
              </a:ext>
            </a:extLst>
          </p:cNvPr>
          <p:cNvSpPr/>
          <p:nvPr/>
        </p:nvSpPr>
        <p:spPr>
          <a:xfrm>
            <a:off x="6058278" y="317866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1E54E2-AF01-B848-876A-56028FA9894C}"/>
              </a:ext>
            </a:extLst>
          </p:cNvPr>
          <p:cNvSpPr/>
          <p:nvPr/>
        </p:nvSpPr>
        <p:spPr>
          <a:xfrm>
            <a:off x="6448673" y="317866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BCA070-16C1-174D-98AD-5BC03256F15B}"/>
              </a:ext>
            </a:extLst>
          </p:cNvPr>
          <p:cNvSpPr/>
          <p:nvPr/>
        </p:nvSpPr>
        <p:spPr>
          <a:xfrm>
            <a:off x="6839068" y="317866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54D116-F8EB-F14A-AB95-08DAABFC64D6}"/>
              </a:ext>
            </a:extLst>
          </p:cNvPr>
          <p:cNvSpPr/>
          <p:nvPr/>
        </p:nvSpPr>
        <p:spPr>
          <a:xfrm>
            <a:off x="7229463" y="317866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66027E-E7B3-DD4C-B9FD-0E6C265696AE}"/>
              </a:ext>
            </a:extLst>
          </p:cNvPr>
          <p:cNvSpPr/>
          <p:nvPr/>
        </p:nvSpPr>
        <p:spPr>
          <a:xfrm>
            <a:off x="7619858" y="317866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CDB378-6E4B-8041-9AA6-979B5240BCA0}"/>
              </a:ext>
            </a:extLst>
          </p:cNvPr>
          <p:cNvSpPr/>
          <p:nvPr/>
        </p:nvSpPr>
        <p:spPr>
          <a:xfrm>
            <a:off x="8010253" y="3178667"/>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1DED9F-8130-EE45-8AD1-BA50D6FB6A27}"/>
              </a:ext>
            </a:extLst>
          </p:cNvPr>
          <p:cNvSpPr/>
          <p:nvPr/>
        </p:nvSpPr>
        <p:spPr>
          <a:xfrm>
            <a:off x="8400648" y="3178667"/>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BB9132-FFD4-924D-9087-7A68FB13C14B}"/>
              </a:ext>
            </a:extLst>
          </p:cNvPr>
          <p:cNvSpPr/>
          <p:nvPr/>
        </p:nvSpPr>
        <p:spPr>
          <a:xfrm>
            <a:off x="8791043" y="317866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F6A2D8-7CAA-464D-8BAE-3B88AC44FFED}"/>
              </a:ext>
            </a:extLst>
          </p:cNvPr>
          <p:cNvSpPr/>
          <p:nvPr/>
        </p:nvSpPr>
        <p:spPr>
          <a:xfrm>
            <a:off x="9181438" y="3178667"/>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C57298-5AB9-3549-BF2F-993DC7357F19}"/>
              </a:ext>
            </a:extLst>
          </p:cNvPr>
          <p:cNvSpPr/>
          <p:nvPr/>
        </p:nvSpPr>
        <p:spPr>
          <a:xfrm>
            <a:off x="3699733" y="3129167"/>
            <a:ext cx="1300356" cy="461665"/>
          </a:xfrm>
          <a:prstGeom prst="rect">
            <a:avLst/>
          </a:prstGeom>
        </p:spPr>
        <p:txBody>
          <a:bodyPr wrap="none">
            <a:spAutoFit/>
          </a:bodyPr>
          <a:lstStyle/>
          <a:p>
            <a:r>
              <a:rPr lang="en-US" sz="2400" dirty="0">
                <a:solidFill>
                  <a:srgbClr val="001080"/>
                </a:solidFill>
                <a:latin typeface="Menlo" panose="020B0609030804020204" pitchFamily="49" charset="0"/>
              </a:rPr>
              <a:t>a</a:t>
            </a:r>
            <a:r>
              <a:rPr lang="en-US" sz="2400" b="0" dirty="0">
                <a:solidFill>
                  <a:srgbClr val="001080"/>
                </a:solidFill>
                <a:effectLst/>
                <a:latin typeface="Menlo" panose="020B0609030804020204" pitchFamily="49" charset="0"/>
              </a:rPr>
              <a:t>rray:</a:t>
            </a:r>
            <a:endParaRPr lang="en-US" sz="2400" dirty="0"/>
          </a:p>
        </p:txBody>
      </p:sp>
      <p:sp>
        <p:nvSpPr>
          <p:cNvPr id="16" name="Rectangle 15">
            <a:extLst>
              <a:ext uri="{FF2B5EF4-FFF2-40B4-BE49-F238E27FC236}">
                <a16:creationId xmlns:a16="http://schemas.microsoft.com/office/drawing/2014/main" id="{6E520F80-325A-5B47-86E2-4AF842F4DBD1}"/>
              </a:ext>
            </a:extLst>
          </p:cNvPr>
          <p:cNvSpPr/>
          <p:nvPr/>
        </p:nvSpPr>
        <p:spPr>
          <a:xfrm>
            <a:off x="2958935" y="3672456"/>
            <a:ext cx="2044149" cy="461665"/>
          </a:xfrm>
          <a:prstGeom prst="rect">
            <a:avLst/>
          </a:prstGeom>
        </p:spPr>
        <p:txBody>
          <a:bodyPr wrap="none">
            <a:spAutoFit/>
          </a:bodyPr>
          <a:lstStyle/>
          <a:p>
            <a:r>
              <a:rPr lang="en-US" sz="2400" b="0" dirty="0">
                <a:solidFill>
                  <a:srgbClr val="001080"/>
                </a:solidFill>
                <a:effectLst/>
                <a:latin typeface="Menlo" panose="020B0609030804020204" pitchFamily="49" charset="0"/>
              </a:rPr>
              <a:t>iteration:</a:t>
            </a:r>
            <a:endParaRPr lang="en-US" sz="2400" dirty="0"/>
          </a:p>
        </p:txBody>
      </p:sp>
      <p:cxnSp>
        <p:nvCxnSpPr>
          <p:cNvPr id="17" name="Straight Arrow Connector 16">
            <a:extLst>
              <a:ext uri="{FF2B5EF4-FFF2-40B4-BE49-F238E27FC236}">
                <a16:creationId xmlns:a16="http://schemas.microsoft.com/office/drawing/2014/main" id="{AA62F3C3-FD28-E34D-9B6E-5FCAB2739A94}"/>
              </a:ext>
            </a:extLst>
          </p:cNvPr>
          <p:cNvCxnSpPr/>
          <p:nvPr/>
        </p:nvCxnSpPr>
        <p:spPr>
          <a:xfrm flipV="1">
            <a:off x="5427800" y="3699338"/>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63A43405-A763-0946-8234-A7A9A8C26363}"/>
              </a:ext>
            </a:extLst>
          </p:cNvPr>
          <p:cNvSpPr/>
          <p:nvPr/>
        </p:nvSpPr>
        <p:spPr>
          <a:xfrm>
            <a:off x="6657606" y="3600763"/>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sp>
        <p:nvSpPr>
          <p:cNvPr id="23" name="Rectangle 22">
            <a:extLst>
              <a:ext uri="{FF2B5EF4-FFF2-40B4-BE49-F238E27FC236}">
                <a16:creationId xmlns:a16="http://schemas.microsoft.com/office/drawing/2014/main" id="{4BEDF129-818A-7548-9FAF-0651C393E056}"/>
              </a:ext>
            </a:extLst>
          </p:cNvPr>
          <p:cNvSpPr/>
          <p:nvPr/>
        </p:nvSpPr>
        <p:spPr>
          <a:xfrm>
            <a:off x="8776418" y="3600763"/>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cxnSp>
        <p:nvCxnSpPr>
          <p:cNvPr id="24" name="Straight Arrow Connector 23">
            <a:extLst>
              <a:ext uri="{FF2B5EF4-FFF2-40B4-BE49-F238E27FC236}">
                <a16:creationId xmlns:a16="http://schemas.microsoft.com/office/drawing/2014/main" id="{DD6C1BF2-0AB7-D142-A56E-31A25EE69514}"/>
              </a:ext>
            </a:extLst>
          </p:cNvPr>
          <p:cNvCxnSpPr/>
          <p:nvPr/>
        </p:nvCxnSpPr>
        <p:spPr>
          <a:xfrm flipV="1">
            <a:off x="8160565" y="3672456"/>
            <a:ext cx="0" cy="40790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14B3A57-F35E-FE42-AC27-61AE3B200DE1}"/>
                  </a:ext>
                </a:extLst>
              </p:cNvPr>
              <p:cNvSpPr txBox="1"/>
              <p:nvPr/>
            </p:nvSpPr>
            <p:spPr>
              <a:xfrm>
                <a:off x="7315200" y="2739148"/>
                <a:ext cx="15932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𝑙𝑒𝑛</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𝑙𝑒𝑛</m:t>
                      </m:r>
                    </m:oMath>
                  </m:oMathPara>
                </a14:m>
                <a:endParaRPr lang="en-US" sz="2400" dirty="0">
                  <a:solidFill>
                    <a:schemeClr val="bg1"/>
                  </a:solidFill>
                </a:endParaRPr>
              </a:p>
            </p:txBody>
          </p:sp>
        </mc:Choice>
        <mc:Fallback xmlns="">
          <p:sp>
            <p:nvSpPr>
              <p:cNvPr id="26" name="TextBox 25">
                <a:extLst>
                  <a:ext uri="{FF2B5EF4-FFF2-40B4-BE49-F238E27FC236}">
                    <a16:creationId xmlns:a16="http://schemas.microsoft.com/office/drawing/2014/main" id="{614B3A57-F35E-FE42-AC27-61AE3B200DE1}"/>
                  </a:ext>
                </a:extLst>
              </p:cNvPr>
              <p:cNvSpPr txBox="1">
                <a:spLocks noRot="1" noChangeAspect="1" noMove="1" noResize="1" noEditPoints="1" noAdjustHandles="1" noChangeArrowheads="1" noChangeShapeType="1" noTextEdit="1"/>
              </p:cNvSpPr>
              <p:nvPr/>
            </p:nvSpPr>
            <p:spPr>
              <a:xfrm>
                <a:off x="7315200" y="2739148"/>
                <a:ext cx="1593257" cy="369332"/>
              </a:xfrm>
              <a:prstGeom prst="rect">
                <a:avLst/>
              </a:prstGeom>
              <a:blipFill>
                <a:blip r:embed="rId3"/>
                <a:stretch>
                  <a:fillRect l="-4762" r="-3968" b="-6667"/>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188E93A3-196A-024B-A5CA-DEB2208D1C83}"/>
              </a:ext>
            </a:extLst>
          </p:cNvPr>
          <p:cNvCxnSpPr/>
          <p:nvPr/>
        </p:nvCxnSpPr>
        <p:spPr>
          <a:xfrm flipV="1">
            <a:off x="8535667" y="3672456"/>
            <a:ext cx="0" cy="40790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406E63C-6B85-7A4F-885A-55D568D36044}"/>
              </a:ext>
            </a:extLst>
          </p:cNvPr>
          <p:cNvSpPr txBox="1"/>
          <p:nvPr/>
        </p:nvSpPr>
        <p:spPr>
          <a:xfrm>
            <a:off x="1177292" y="2362191"/>
            <a:ext cx="4602542" cy="461665"/>
          </a:xfrm>
          <a:prstGeom prst="rect">
            <a:avLst/>
          </a:prstGeom>
          <a:noFill/>
        </p:spPr>
        <p:txBody>
          <a:bodyPr wrap="none" rtlCol="0">
            <a:spAutoFit/>
          </a:bodyPr>
          <a:lstStyle/>
          <a:p>
            <a:pPr algn="l"/>
            <a:r>
              <a:rPr lang="en-US" sz="24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Property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no memory overflow</a:t>
            </a:r>
          </a:p>
        </p:txBody>
      </p:sp>
      <p:sp>
        <p:nvSpPr>
          <p:cNvPr id="33" name="Rectangle 32">
            <a:extLst>
              <a:ext uri="{FF2B5EF4-FFF2-40B4-BE49-F238E27FC236}">
                <a16:creationId xmlns:a16="http://schemas.microsoft.com/office/drawing/2014/main" id="{11B70467-1381-D640-B4FD-B418C20C69CD}"/>
              </a:ext>
            </a:extLst>
          </p:cNvPr>
          <p:cNvSpPr/>
          <p:nvPr/>
        </p:nvSpPr>
        <p:spPr>
          <a:xfrm>
            <a:off x="5277488" y="581822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372D5D8-3CA0-6B4A-9DA2-6B56D45D9CCB}"/>
              </a:ext>
            </a:extLst>
          </p:cNvPr>
          <p:cNvSpPr/>
          <p:nvPr/>
        </p:nvSpPr>
        <p:spPr>
          <a:xfrm>
            <a:off x="5667883" y="581822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F85F9C3-6D79-454D-ABD1-5327A5F2096F}"/>
              </a:ext>
            </a:extLst>
          </p:cNvPr>
          <p:cNvSpPr/>
          <p:nvPr/>
        </p:nvSpPr>
        <p:spPr>
          <a:xfrm>
            <a:off x="6058278" y="581822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17DA81-87B9-304A-BF38-95034A160871}"/>
              </a:ext>
            </a:extLst>
          </p:cNvPr>
          <p:cNvSpPr/>
          <p:nvPr/>
        </p:nvSpPr>
        <p:spPr>
          <a:xfrm>
            <a:off x="6448673" y="5818221"/>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89B439C-4178-4944-B377-1AD29F25B6C7}"/>
              </a:ext>
            </a:extLst>
          </p:cNvPr>
          <p:cNvSpPr/>
          <p:nvPr/>
        </p:nvSpPr>
        <p:spPr>
          <a:xfrm>
            <a:off x="6839068" y="581822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34BA4D-E416-DA43-A6CE-A853DB9BADEB}"/>
              </a:ext>
            </a:extLst>
          </p:cNvPr>
          <p:cNvSpPr/>
          <p:nvPr/>
        </p:nvSpPr>
        <p:spPr>
          <a:xfrm>
            <a:off x="7229463" y="581822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AC128AD-7611-DE40-BEE4-ADE5098D9F98}"/>
              </a:ext>
            </a:extLst>
          </p:cNvPr>
          <p:cNvSpPr/>
          <p:nvPr/>
        </p:nvSpPr>
        <p:spPr>
          <a:xfrm>
            <a:off x="7619858" y="581822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D3204DB-80F5-DD47-925E-D2510399E493}"/>
              </a:ext>
            </a:extLst>
          </p:cNvPr>
          <p:cNvSpPr/>
          <p:nvPr/>
        </p:nvSpPr>
        <p:spPr>
          <a:xfrm>
            <a:off x="8010253" y="5818221"/>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DB9E094-EDCC-5041-9874-F4686263212C}"/>
              </a:ext>
            </a:extLst>
          </p:cNvPr>
          <p:cNvSpPr/>
          <p:nvPr/>
        </p:nvSpPr>
        <p:spPr>
          <a:xfrm>
            <a:off x="8400648" y="581822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98422CF-9A6E-8648-B64E-16539331BE2B}"/>
              </a:ext>
            </a:extLst>
          </p:cNvPr>
          <p:cNvSpPr/>
          <p:nvPr/>
        </p:nvSpPr>
        <p:spPr>
          <a:xfrm>
            <a:off x="8791043" y="581822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32D4933-EFA3-A246-AFB8-534619F8F263}"/>
              </a:ext>
            </a:extLst>
          </p:cNvPr>
          <p:cNvSpPr/>
          <p:nvPr/>
        </p:nvSpPr>
        <p:spPr>
          <a:xfrm>
            <a:off x="9181438" y="581822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99E79E7-0D0C-7B4B-A925-4ACE44965F58}"/>
              </a:ext>
            </a:extLst>
          </p:cNvPr>
          <p:cNvSpPr/>
          <p:nvPr/>
        </p:nvSpPr>
        <p:spPr>
          <a:xfrm>
            <a:off x="3699733" y="5768721"/>
            <a:ext cx="1300356" cy="461665"/>
          </a:xfrm>
          <a:prstGeom prst="rect">
            <a:avLst/>
          </a:prstGeom>
        </p:spPr>
        <p:txBody>
          <a:bodyPr wrap="none">
            <a:spAutoFit/>
          </a:bodyPr>
          <a:lstStyle/>
          <a:p>
            <a:r>
              <a:rPr lang="en-US" sz="2400" dirty="0">
                <a:solidFill>
                  <a:srgbClr val="001080"/>
                </a:solidFill>
                <a:latin typeface="Menlo" panose="020B0609030804020204" pitchFamily="49" charset="0"/>
              </a:rPr>
              <a:t>a</a:t>
            </a:r>
            <a:r>
              <a:rPr lang="en-US" sz="2400" b="0" dirty="0">
                <a:solidFill>
                  <a:srgbClr val="001080"/>
                </a:solidFill>
                <a:effectLst/>
                <a:latin typeface="Menlo" panose="020B0609030804020204" pitchFamily="49" charset="0"/>
              </a:rPr>
              <a:t>rray:</a:t>
            </a:r>
            <a:endParaRPr lang="en-US" sz="2400" dirty="0"/>
          </a:p>
        </p:txBody>
      </p:sp>
      <p:sp>
        <p:nvSpPr>
          <p:cNvPr id="52" name="Rectangle 51">
            <a:extLst>
              <a:ext uri="{FF2B5EF4-FFF2-40B4-BE49-F238E27FC236}">
                <a16:creationId xmlns:a16="http://schemas.microsoft.com/office/drawing/2014/main" id="{E257DCFE-A1D7-8F44-ABFE-E38B0D69D071}"/>
              </a:ext>
            </a:extLst>
          </p:cNvPr>
          <p:cNvSpPr/>
          <p:nvPr/>
        </p:nvSpPr>
        <p:spPr>
          <a:xfrm>
            <a:off x="2958935" y="6312010"/>
            <a:ext cx="2044149" cy="461665"/>
          </a:xfrm>
          <a:prstGeom prst="rect">
            <a:avLst/>
          </a:prstGeom>
        </p:spPr>
        <p:txBody>
          <a:bodyPr wrap="none">
            <a:spAutoFit/>
          </a:bodyPr>
          <a:lstStyle/>
          <a:p>
            <a:r>
              <a:rPr lang="en-US" sz="2400" b="0" dirty="0">
                <a:solidFill>
                  <a:srgbClr val="001080"/>
                </a:solidFill>
                <a:effectLst/>
                <a:latin typeface="Menlo" panose="020B0609030804020204" pitchFamily="49" charset="0"/>
              </a:rPr>
              <a:t>iteration:</a:t>
            </a:r>
            <a:endParaRPr lang="en-US" sz="2400" dirty="0"/>
          </a:p>
        </p:txBody>
      </p:sp>
      <p:cxnSp>
        <p:nvCxnSpPr>
          <p:cNvPr id="53" name="Straight Arrow Connector 52">
            <a:extLst>
              <a:ext uri="{FF2B5EF4-FFF2-40B4-BE49-F238E27FC236}">
                <a16:creationId xmlns:a16="http://schemas.microsoft.com/office/drawing/2014/main" id="{E114CC65-6CE1-2541-9C50-B9936FBCE718}"/>
              </a:ext>
            </a:extLst>
          </p:cNvPr>
          <p:cNvCxnSpPr/>
          <p:nvPr/>
        </p:nvCxnSpPr>
        <p:spPr>
          <a:xfrm flipV="1">
            <a:off x="5427800" y="6338892"/>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54664CB-58AD-8C48-BEC1-2CDD5680CD47}"/>
              </a:ext>
            </a:extLst>
          </p:cNvPr>
          <p:cNvCxnSpPr/>
          <p:nvPr/>
        </p:nvCxnSpPr>
        <p:spPr>
          <a:xfrm flipV="1">
            <a:off x="9331750" y="6338893"/>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38A5DD3E-C951-AF40-B201-7A68F54A0967}"/>
              </a:ext>
            </a:extLst>
          </p:cNvPr>
          <p:cNvSpPr/>
          <p:nvPr/>
        </p:nvSpPr>
        <p:spPr>
          <a:xfrm>
            <a:off x="5827724" y="6241771"/>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sp>
        <p:nvSpPr>
          <p:cNvPr id="56" name="Rectangle 55">
            <a:extLst>
              <a:ext uri="{FF2B5EF4-FFF2-40B4-BE49-F238E27FC236}">
                <a16:creationId xmlns:a16="http://schemas.microsoft.com/office/drawing/2014/main" id="{2027DE1E-9CC2-A940-98BD-4172F682E852}"/>
              </a:ext>
            </a:extLst>
          </p:cNvPr>
          <p:cNvSpPr/>
          <p:nvPr/>
        </p:nvSpPr>
        <p:spPr>
          <a:xfrm>
            <a:off x="8393312" y="6241771"/>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C51422F-6B85-E94C-BC17-EBE823F00D4B}"/>
                  </a:ext>
                </a:extLst>
              </p:cNvPr>
              <p:cNvSpPr txBox="1"/>
              <p:nvPr/>
            </p:nvSpPr>
            <p:spPr>
              <a:xfrm>
                <a:off x="6126739" y="5343598"/>
                <a:ext cx="25060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58" name="TextBox 57">
                <a:extLst>
                  <a:ext uri="{FF2B5EF4-FFF2-40B4-BE49-F238E27FC236}">
                    <a16:creationId xmlns:a16="http://schemas.microsoft.com/office/drawing/2014/main" id="{CC51422F-6B85-E94C-BC17-EBE823F00D4B}"/>
                  </a:ext>
                </a:extLst>
              </p:cNvPr>
              <p:cNvSpPr txBox="1">
                <a:spLocks noRot="1" noChangeAspect="1" noMove="1" noResize="1" noEditPoints="1" noAdjustHandles="1" noChangeArrowheads="1" noChangeShapeType="1" noTextEdit="1"/>
              </p:cNvSpPr>
              <p:nvPr/>
            </p:nvSpPr>
            <p:spPr>
              <a:xfrm>
                <a:off x="6126739" y="5343598"/>
                <a:ext cx="2506071" cy="369332"/>
              </a:xfrm>
              <a:prstGeom prst="rect">
                <a:avLst/>
              </a:prstGeom>
              <a:blipFill>
                <a:blip r:embed="rId4"/>
                <a:stretch>
                  <a:fillRect t="-6667" b="-36667"/>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E0F9B0D3-7B69-774F-8C38-D6303BB4A884}"/>
              </a:ext>
            </a:extLst>
          </p:cNvPr>
          <p:cNvCxnSpPr/>
          <p:nvPr/>
        </p:nvCxnSpPr>
        <p:spPr>
          <a:xfrm flipV="1">
            <a:off x="6598985" y="6329428"/>
            <a:ext cx="0" cy="40790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DE209B3-8839-9149-8475-036076E00830}"/>
              </a:ext>
            </a:extLst>
          </p:cNvPr>
          <p:cNvCxnSpPr/>
          <p:nvPr/>
        </p:nvCxnSpPr>
        <p:spPr>
          <a:xfrm flipV="1">
            <a:off x="8160565" y="6322459"/>
            <a:ext cx="0" cy="40790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0231DC-3CA6-5244-9199-733CB1E2C6B5}"/>
                  </a:ext>
                </a:extLst>
              </p:cNvPr>
              <p:cNvSpPr txBox="1"/>
              <p:nvPr/>
            </p:nvSpPr>
            <p:spPr>
              <a:xfrm>
                <a:off x="1177292" y="4838980"/>
                <a:ext cx="8404480" cy="461665"/>
              </a:xfrm>
              <a:prstGeom prst="rect">
                <a:avLst/>
              </a:prstGeom>
              <a:noFill/>
            </p:spPr>
            <p:txBody>
              <a:bodyPr wrap="none" rtlCol="0">
                <a:spAutoFit/>
              </a:bodyPr>
              <a:lstStyle/>
              <a:p>
                <a:pPr algn="l"/>
                <a:r>
                  <a:rPr lang="en-US" sz="24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Property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the array is sorted (</a:t>
                </a:r>
                <a14:m>
                  <m:oMath xmlns:m="http://schemas.openxmlformats.org/officeDocument/2006/math">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𝑖</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𝑗</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&lt;</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𝑙𝑒𝑛</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 </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𝑖</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&lt;</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𝑗</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𝑎</m:t>
                    </m:r>
                    <m:d>
                      <m:dPr>
                        <m:begChr m:val="["/>
                        <m:endChr m:val="]"/>
                        <m:ctrlP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ctrlPr>
                      </m:dPr>
                      <m:e>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𝑖</m:t>
                        </m:r>
                      </m:e>
                    </m:d>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&lt;</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𝑎</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𝑗</m:t>
                    </m:r>
                    <m:r>
                      <a:rPr lang="en-US" sz="2400" b="0" i="1" smtClean="0">
                        <a:solidFill>
                          <a:schemeClr val="bg1"/>
                        </a:solidFill>
                        <a:latin typeface="Cambria Math" panose="02040503050406030204" pitchFamily="18" charset="0"/>
                        <a:ea typeface="Amazon Ember" panose="020B0603020204020204" pitchFamily="34" charset="0"/>
                        <a:cs typeface="Amazon Ember" panose="020B0603020204020204" pitchFamily="34" charset="0"/>
                      </a:rPr>
                      <m:t>]</m:t>
                    </m:r>
                  </m:oMath>
                </a14:m>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p:txBody>
          </p:sp>
        </mc:Choice>
        <mc:Fallback xmlns="">
          <p:sp>
            <p:nvSpPr>
              <p:cNvPr id="61" name="TextBox 60">
                <a:extLst>
                  <a:ext uri="{FF2B5EF4-FFF2-40B4-BE49-F238E27FC236}">
                    <a16:creationId xmlns:a16="http://schemas.microsoft.com/office/drawing/2014/main" id="{5A0231DC-3CA6-5244-9199-733CB1E2C6B5}"/>
                  </a:ext>
                </a:extLst>
              </p:cNvPr>
              <p:cNvSpPr txBox="1">
                <a:spLocks noRot="1" noChangeAspect="1" noMove="1" noResize="1" noEditPoints="1" noAdjustHandles="1" noChangeArrowheads="1" noChangeShapeType="1" noTextEdit="1"/>
              </p:cNvSpPr>
              <p:nvPr/>
            </p:nvSpPr>
            <p:spPr>
              <a:xfrm>
                <a:off x="1177292" y="4838980"/>
                <a:ext cx="8404480" cy="461665"/>
              </a:xfrm>
              <a:prstGeom prst="rect">
                <a:avLst/>
              </a:prstGeom>
              <a:blipFill>
                <a:blip r:embed="rId5"/>
                <a:stretch>
                  <a:fillRect l="-1207" t="-10811" r="-302" b="-27027"/>
                </a:stretch>
              </a:blipFill>
            </p:spPr>
            <p:txBody>
              <a:bodyPr/>
              <a:lstStyle/>
              <a:p>
                <a:r>
                  <a:rPr lang="en-US">
                    <a:noFill/>
                  </a:rPr>
                  <a:t> </a:t>
                </a:r>
              </a:p>
            </p:txBody>
          </p:sp>
        </mc:Fallback>
      </mc:AlternateContent>
      <p:sp>
        <p:nvSpPr>
          <p:cNvPr id="62" name="Rectangle 61">
            <a:extLst>
              <a:ext uri="{FF2B5EF4-FFF2-40B4-BE49-F238E27FC236}">
                <a16:creationId xmlns:a16="http://schemas.microsoft.com/office/drawing/2014/main" id="{DE9BAAF0-FECA-7643-AB38-3C3D92E5E64C}"/>
              </a:ext>
            </a:extLst>
          </p:cNvPr>
          <p:cNvSpPr/>
          <p:nvPr/>
        </p:nvSpPr>
        <p:spPr>
          <a:xfrm>
            <a:off x="7192173" y="6241771"/>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sp>
        <p:nvSpPr>
          <p:cNvPr id="63" name="TextBox 62">
            <a:extLst>
              <a:ext uri="{FF2B5EF4-FFF2-40B4-BE49-F238E27FC236}">
                <a16:creationId xmlns:a16="http://schemas.microsoft.com/office/drawing/2014/main" id="{3D62CF84-F99C-1748-8234-B91F73BEC97E}"/>
              </a:ext>
            </a:extLst>
          </p:cNvPr>
          <p:cNvSpPr txBox="1"/>
          <p:nvPr/>
        </p:nvSpPr>
        <p:spPr>
          <a:xfrm>
            <a:off x="773496" y="1426344"/>
            <a:ext cx="11541942" cy="538609"/>
          </a:xfrm>
          <a:prstGeom prst="rect">
            <a:avLst/>
          </a:prstGeom>
          <a:noFill/>
        </p:spPr>
        <p:txBody>
          <a:bodyPr wrap="none" rtlCol="0">
            <a:spAutoFit/>
          </a:bodyPr>
          <a:lstStyle/>
          <a:p>
            <a:pPr algn="l"/>
            <a:r>
              <a:rPr lang="en-US" sz="29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only care about </a:t>
            </a:r>
            <a:r>
              <a:rPr lang="en-US" sz="2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small number of locations </a:t>
            </a:r>
            <a:r>
              <a:rPr lang="en-US" sz="29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each property.</a:t>
            </a:r>
          </a:p>
        </p:txBody>
      </p:sp>
      <p:sp>
        <p:nvSpPr>
          <p:cNvPr id="18" name="Slide Number Placeholder 17">
            <a:extLst>
              <a:ext uri="{FF2B5EF4-FFF2-40B4-BE49-F238E27FC236}">
                <a16:creationId xmlns:a16="http://schemas.microsoft.com/office/drawing/2014/main" id="{86E26C09-51C0-6B4B-B712-78833AD88B4E}"/>
              </a:ext>
            </a:extLst>
          </p:cNvPr>
          <p:cNvSpPr>
            <a:spLocks noGrp="1"/>
          </p:cNvSpPr>
          <p:nvPr>
            <p:ph type="sldNum" sz="quarter" idx="11"/>
          </p:nvPr>
        </p:nvSpPr>
        <p:spPr/>
        <p:txBody>
          <a:bodyPr/>
          <a:lstStyle/>
          <a:p>
            <a:fld id="{86996F19-3FA7-3441-9750-1B9463D7BCAE}" type="slidenum">
              <a:rPr lang="en-US" smtClean="0"/>
              <a:pPr/>
              <a:t>5</a:t>
            </a:fld>
            <a:endParaRPr lang="en-US"/>
          </a:p>
        </p:txBody>
      </p:sp>
    </p:spTree>
    <p:extLst>
      <p:ext uri="{BB962C8B-B14F-4D97-AF65-F5344CB8AC3E}">
        <p14:creationId xmlns:p14="http://schemas.microsoft.com/office/powerpoint/2010/main" val="343068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p:bldP spid="23" grpId="0"/>
      <p:bldP spid="26" grpId="0"/>
      <p:bldP spid="3" grpId="0"/>
      <p:bldP spid="33" grpId="0" animBg="1"/>
      <p:bldP spid="34" grpId="0" animBg="1"/>
      <p:bldP spid="35" grpId="0" animBg="1"/>
      <p:bldP spid="36" grpId="0" animBg="1"/>
      <p:bldP spid="37" grpId="0" animBg="1"/>
      <p:bldP spid="38" grpId="0" animBg="1"/>
      <p:bldP spid="39" grpId="0" animBg="1"/>
      <p:bldP spid="40" grpId="0" animBg="1"/>
      <p:bldP spid="41" grpId="0" animBg="1"/>
      <p:bldP spid="43" grpId="0" animBg="1"/>
      <p:bldP spid="50" grpId="0" animBg="1"/>
      <p:bldP spid="51" grpId="0"/>
      <p:bldP spid="52" grpId="0"/>
      <p:bldP spid="55" grpId="0"/>
      <p:bldP spid="56" grpId="0"/>
      <p:bldP spid="58" grpId="0"/>
      <p:bldP spid="61"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Intuition of replication reducing abstraction (RRA)</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548640" y="5320702"/>
            <a:ext cx="13510260" cy="2291060"/>
          </a:xfrm>
        </p:spPr>
        <p:txBody>
          <a:bodyPr/>
          <a:lstStyle/>
          <a:p>
            <a:pPr marL="457200" indent="-457200">
              <a:buFont typeface="Arial" panose="020B0604020202020204" pitchFamily="34" charset="0"/>
              <a:buChar char="•"/>
            </a:pPr>
            <a:r>
              <a:rPr lang="en-US" sz="2800" dirty="0"/>
              <a:t>At abstract location       : we don’t care about what happens</a:t>
            </a:r>
          </a:p>
          <a:p>
            <a:pPr marL="457200" indent="-457200">
              <a:buFont typeface="Arial" panose="020B0604020202020204" pitchFamily="34" charset="0"/>
              <a:buChar char="•"/>
            </a:pPr>
            <a:r>
              <a:rPr lang="en-US" sz="2800" dirty="0"/>
              <a:t>At precise location         : we precisely handle everything</a:t>
            </a:r>
          </a:p>
          <a:p>
            <a:r>
              <a:rPr lang="en-US" dirty="0"/>
              <a:t>With such abstraction, the original program’s behavior is modeled with arrays/loops of small sizes</a:t>
            </a:r>
          </a:p>
        </p:txBody>
      </p:sp>
      <p:sp>
        <p:nvSpPr>
          <p:cNvPr id="4" name="Rectangle 3">
            <a:extLst>
              <a:ext uri="{FF2B5EF4-FFF2-40B4-BE49-F238E27FC236}">
                <a16:creationId xmlns:a16="http://schemas.microsoft.com/office/drawing/2014/main" id="{F7AD13C9-6013-B341-B8C4-397D2D64AF03}"/>
              </a:ext>
            </a:extLst>
          </p:cNvPr>
          <p:cNvSpPr/>
          <p:nvPr/>
        </p:nvSpPr>
        <p:spPr>
          <a:xfrm>
            <a:off x="2430371"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2B1E4E-B230-F74A-B8B0-AEE8C3CE75A1}"/>
              </a:ext>
            </a:extLst>
          </p:cNvPr>
          <p:cNvSpPr/>
          <p:nvPr/>
        </p:nvSpPr>
        <p:spPr>
          <a:xfrm>
            <a:off x="2820766"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FDE294-AA59-D949-B84F-E4F3F4A4C7EC}"/>
              </a:ext>
            </a:extLst>
          </p:cNvPr>
          <p:cNvSpPr/>
          <p:nvPr/>
        </p:nvSpPr>
        <p:spPr>
          <a:xfrm>
            <a:off x="3211161"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1E54E2-AF01-B848-876A-56028FA9894C}"/>
              </a:ext>
            </a:extLst>
          </p:cNvPr>
          <p:cNvSpPr/>
          <p:nvPr/>
        </p:nvSpPr>
        <p:spPr>
          <a:xfrm>
            <a:off x="3601556"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BCA070-16C1-174D-98AD-5BC03256F15B}"/>
              </a:ext>
            </a:extLst>
          </p:cNvPr>
          <p:cNvSpPr/>
          <p:nvPr/>
        </p:nvSpPr>
        <p:spPr>
          <a:xfrm>
            <a:off x="3991951"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54D116-F8EB-F14A-AB95-08DAABFC64D6}"/>
              </a:ext>
            </a:extLst>
          </p:cNvPr>
          <p:cNvSpPr/>
          <p:nvPr/>
        </p:nvSpPr>
        <p:spPr>
          <a:xfrm>
            <a:off x="4382346" y="1813802"/>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66027E-E7B3-DD4C-B9FD-0E6C265696AE}"/>
              </a:ext>
            </a:extLst>
          </p:cNvPr>
          <p:cNvSpPr/>
          <p:nvPr/>
        </p:nvSpPr>
        <p:spPr>
          <a:xfrm>
            <a:off x="4772741"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CDB378-6E4B-8041-9AA6-979B5240BCA0}"/>
              </a:ext>
            </a:extLst>
          </p:cNvPr>
          <p:cNvSpPr/>
          <p:nvPr/>
        </p:nvSpPr>
        <p:spPr>
          <a:xfrm>
            <a:off x="5163136"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1DED9F-8130-EE45-8AD1-BA50D6FB6A27}"/>
              </a:ext>
            </a:extLst>
          </p:cNvPr>
          <p:cNvSpPr/>
          <p:nvPr/>
        </p:nvSpPr>
        <p:spPr>
          <a:xfrm>
            <a:off x="5553531"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BB9132-FFD4-924D-9087-7A68FB13C14B}"/>
              </a:ext>
            </a:extLst>
          </p:cNvPr>
          <p:cNvSpPr/>
          <p:nvPr/>
        </p:nvSpPr>
        <p:spPr>
          <a:xfrm>
            <a:off x="5943926"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F6A2D8-7CAA-464D-8BAE-3B88AC44FFED}"/>
              </a:ext>
            </a:extLst>
          </p:cNvPr>
          <p:cNvSpPr/>
          <p:nvPr/>
        </p:nvSpPr>
        <p:spPr>
          <a:xfrm>
            <a:off x="6334321" y="1813802"/>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C57298-5AB9-3549-BF2F-993DC7357F19}"/>
              </a:ext>
            </a:extLst>
          </p:cNvPr>
          <p:cNvSpPr/>
          <p:nvPr/>
        </p:nvSpPr>
        <p:spPr>
          <a:xfrm>
            <a:off x="852616" y="1764302"/>
            <a:ext cx="1300356" cy="461665"/>
          </a:xfrm>
          <a:prstGeom prst="rect">
            <a:avLst/>
          </a:prstGeom>
        </p:spPr>
        <p:txBody>
          <a:bodyPr wrap="none">
            <a:spAutoFit/>
          </a:bodyPr>
          <a:lstStyle/>
          <a:p>
            <a:r>
              <a:rPr lang="en-US" sz="2400" dirty="0">
                <a:solidFill>
                  <a:srgbClr val="001080"/>
                </a:solidFill>
                <a:latin typeface="Menlo" panose="020B0609030804020204" pitchFamily="49" charset="0"/>
              </a:rPr>
              <a:t>a</a:t>
            </a:r>
            <a:r>
              <a:rPr lang="en-US" sz="2400" b="0" dirty="0">
                <a:solidFill>
                  <a:srgbClr val="001080"/>
                </a:solidFill>
                <a:effectLst/>
                <a:latin typeface="Menlo" panose="020B0609030804020204" pitchFamily="49" charset="0"/>
              </a:rPr>
              <a:t>rray:</a:t>
            </a:r>
            <a:endParaRPr lang="en-US" sz="2400" dirty="0"/>
          </a:p>
        </p:txBody>
      </p:sp>
      <p:sp>
        <p:nvSpPr>
          <p:cNvPr id="16" name="Rectangle 15">
            <a:extLst>
              <a:ext uri="{FF2B5EF4-FFF2-40B4-BE49-F238E27FC236}">
                <a16:creationId xmlns:a16="http://schemas.microsoft.com/office/drawing/2014/main" id="{6E520F80-325A-5B47-86E2-4AF842F4DBD1}"/>
              </a:ext>
            </a:extLst>
          </p:cNvPr>
          <p:cNvSpPr/>
          <p:nvPr/>
        </p:nvSpPr>
        <p:spPr>
          <a:xfrm>
            <a:off x="111818" y="2307591"/>
            <a:ext cx="2044149" cy="461665"/>
          </a:xfrm>
          <a:prstGeom prst="rect">
            <a:avLst/>
          </a:prstGeom>
        </p:spPr>
        <p:txBody>
          <a:bodyPr wrap="none">
            <a:spAutoFit/>
          </a:bodyPr>
          <a:lstStyle/>
          <a:p>
            <a:r>
              <a:rPr lang="en-US" sz="2400" b="0" dirty="0">
                <a:solidFill>
                  <a:srgbClr val="001080"/>
                </a:solidFill>
                <a:effectLst/>
                <a:latin typeface="Menlo" panose="020B0609030804020204" pitchFamily="49" charset="0"/>
              </a:rPr>
              <a:t>iteration:</a:t>
            </a:r>
            <a:endParaRPr lang="en-US" sz="2400" dirty="0"/>
          </a:p>
        </p:txBody>
      </p:sp>
      <p:cxnSp>
        <p:nvCxnSpPr>
          <p:cNvPr id="17" name="Straight Arrow Connector 16">
            <a:extLst>
              <a:ext uri="{FF2B5EF4-FFF2-40B4-BE49-F238E27FC236}">
                <a16:creationId xmlns:a16="http://schemas.microsoft.com/office/drawing/2014/main" id="{AA62F3C3-FD28-E34D-9B6E-5FCAB2739A94}"/>
              </a:ext>
            </a:extLst>
          </p:cNvPr>
          <p:cNvCxnSpPr/>
          <p:nvPr/>
        </p:nvCxnSpPr>
        <p:spPr>
          <a:xfrm flipV="1">
            <a:off x="2580683" y="2334473"/>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51F79FF-84B8-924D-B173-15789F2927B7}"/>
              </a:ext>
            </a:extLst>
          </p:cNvPr>
          <p:cNvCxnSpPr/>
          <p:nvPr/>
        </p:nvCxnSpPr>
        <p:spPr>
          <a:xfrm flipV="1">
            <a:off x="6484633" y="2334474"/>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63A43405-A763-0946-8234-A7A9A8C26363}"/>
              </a:ext>
            </a:extLst>
          </p:cNvPr>
          <p:cNvSpPr/>
          <p:nvPr/>
        </p:nvSpPr>
        <p:spPr>
          <a:xfrm>
            <a:off x="3162831" y="2235898"/>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sp>
        <p:nvSpPr>
          <p:cNvPr id="23" name="Rectangle 22">
            <a:extLst>
              <a:ext uri="{FF2B5EF4-FFF2-40B4-BE49-F238E27FC236}">
                <a16:creationId xmlns:a16="http://schemas.microsoft.com/office/drawing/2014/main" id="{4BEDF129-818A-7548-9FAF-0651C393E056}"/>
              </a:ext>
            </a:extLst>
          </p:cNvPr>
          <p:cNvSpPr/>
          <p:nvPr/>
        </p:nvSpPr>
        <p:spPr>
          <a:xfrm>
            <a:off x="5546195" y="2237352"/>
            <a:ext cx="324128" cy="369332"/>
          </a:xfrm>
          <a:prstGeom prst="rect">
            <a:avLst/>
          </a:prstGeom>
        </p:spPr>
        <p:txBody>
          <a:bodyPr wrap="none">
            <a:spAutoFit/>
          </a:bodyPr>
          <a:lstStyle/>
          <a:p>
            <a:r>
              <a:rPr lang="en-US" dirty="0">
                <a:solidFill>
                  <a:srgbClr val="001080"/>
                </a:solidFill>
                <a:latin typeface="Menlo" panose="020B0609030804020204" pitchFamily="49" charset="0"/>
              </a:rPr>
              <a:t>…</a:t>
            </a:r>
            <a:endParaRPr lang="en-US" dirty="0"/>
          </a:p>
        </p:txBody>
      </p:sp>
      <p:cxnSp>
        <p:nvCxnSpPr>
          <p:cNvPr id="24" name="Straight Arrow Connector 23">
            <a:extLst>
              <a:ext uri="{FF2B5EF4-FFF2-40B4-BE49-F238E27FC236}">
                <a16:creationId xmlns:a16="http://schemas.microsoft.com/office/drawing/2014/main" id="{DD6C1BF2-0AB7-D142-A56E-31A25EE69514}"/>
              </a:ext>
            </a:extLst>
          </p:cNvPr>
          <p:cNvCxnSpPr/>
          <p:nvPr/>
        </p:nvCxnSpPr>
        <p:spPr>
          <a:xfrm flipV="1">
            <a:off x="4520128" y="2318041"/>
            <a:ext cx="0" cy="40790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14B3A57-F35E-FE42-AC27-61AE3B200DE1}"/>
                  </a:ext>
                </a:extLst>
              </p:cNvPr>
              <p:cNvSpPr txBox="1"/>
              <p:nvPr/>
            </p:nvSpPr>
            <p:spPr>
              <a:xfrm>
                <a:off x="3211161" y="1339566"/>
                <a:ext cx="2572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+1,…</m:t>
                      </m:r>
                    </m:oMath>
                  </m:oMathPara>
                </a14:m>
                <a:endParaRPr lang="en-US" sz="2400" dirty="0">
                  <a:solidFill>
                    <a:schemeClr val="bg1"/>
                  </a:solidFill>
                </a:endParaRPr>
              </a:p>
            </p:txBody>
          </p:sp>
        </mc:Choice>
        <mc:Fallback>
          <p:sp>
            <p:nvSpPr>
              <p:cNvPr id="26" name="TextBox 25">
                <a:extLst>
                  <a:ext uri="{FF2B5EF4-FFF2-40B4-BE49-F238E27FC236}">
                    <a16:creationId xmlns:a16="http://schemas.microsoft.com/office/drawing/2014/main" id="{614B3A57-F35E-FE42-AC27-61AE3B200DE1}"/>
                  </a:ext>
                </a:extLst>
              </p:cNvPr>
              <p:cNvSpPr txBox="1">
                <a:spLocks noRot="1" noChangeAspect="1" noMove="1" noResize="1" noEditPoints="1" noAdjustHandles="1" noChangeArrowheads="1" noChangeShapeType="1" noTextEdit="1"/>
              </p:cNvSpPr>
              <p:nvPr/>
            </p:nvSpPr>
            <p:spPr>
              <a:xfrm>
                <a:off x="3211161" y="1339566"/>
                <a:ext cx="2572756" cy="369332"/>
              </a:xfrm>
              <a:prstGeom prst="rect">
                <a:avLst/>
              </a:prstGeom>
              <a:blipFill>
                <a:blip r:embed="rId3"/>
                <a:stretch>
                  <a:fillRect b="-666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DABE0D4-D9F8-6142-AACA-226D03A25E3D}"/>
              </a:ext>
            </a:extLst>
          </p:cNvPr>
          <p:cNvCxnSpPr/>
          <p:nvPr/>
        </p:nvCxnSpPr>
        <p:spPr>
          <a:xfrm flipV="1">
            <a:off x="4107942" y="2318040"/>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88E93A3-196A-024B-A5CA-DEB2208D1C83}"/>
              </a:ext>
            </a:extLst>
          </p:cNvPr>
          <p:cNvCxnSpPr/>
          <p:nvPr/>
        </p:nvCxnSpPr>
        <p:spPr>
          <a:xfrm flipV="1">
            <a:off x="4923053" y="2318040"/>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9" name="Left Brace 28">
            <a:extLst>
              <a:ext uri="{FF2B5EF4-FFF2-40B4-BE49-F238E27FC236}">
                <a16:creationId xmlns:a16="http://schemas.microsoft.com/office/drawing/2014/main" id="{E25F2241-E540-574F-8F96-FBC2CD709972}"/>
              </a:ext>
            </a:extLst>
          </p:cNvPr>
          <p:cNvSpPr/>
          <p:nvPr/>
        </p:nvSpPr>
        <p:spPr>
          <a:xfrm rot="16200000">
            <a:off x="3144393" y="2454975"/>
            <a:ext cx="339059" cy="1588042"/>
          </a:xfrm>
          <a:prstGeom prst="lef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9161242B-A1D4-9044-AF16-3FDDA1F2013A}"/>
              </a:ext>
            </a:extLst>
          </p:cNvPr>
          <p:cNvSpPr/>
          <p:nvPr/>
        </p:nvSpPr>
        <p:spPr>
          <a:xfrm rot="16200000">
            <a:off x="5534314" y="2462914"/>
            <a:ext cx="339059" cy="1588042"/>
          </a:xfrm>
          <a:prstGeom prst="lef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CF99783D-3A4B-D549-B250-13DD6A57E17E}"/>
              </a:ext>
            </a:extLst>
          </p:cNvPr>
          <p:cNvSpPr/>
          <p:nvPr/>
        </p:nvSpPr>
        <p:spPr>
          <a:xfrm>
            <a:off x="3174582" y="3803010"/>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96D72DF-97C7-1C46-9E16-2AFE13CA0D9A}"/>
              </a:ext>
            </a:extLst>
          </p:cNvPr>
          <p:cNvSpPr/>
          <p:nvPr/>
        </p:nvSpPr>
        <p:spPr>
          <a:xfrm>
            <a:off x="5546195" y="3814174"/>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92AEEC-AC04-1B45-81A7-2587681EE9A5}"/>
              </a:ext>
            </a:extLst>
          </p:cNvPr>
          <p:cNvSpPr/>
          <p:nvPr/>
        </p:nvSpPr>
        <p:spPr>
          <a:xfrm>
            <a:off x="4360388" y="3804160"/>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40561F8B-1762-9940-B425-550228C642A7}"/>
              </a:ext>
            </a:extLst>
          </p:cNvPr>
          <p:cNvCxnSpPr/>
          <p:nvPr/>
        </p:nvCxnSpPr>
        <p:spPr>
          <a:xfrm flipV="1">
            <a:off x="3324894" y="4253890"/>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3E39135-304C-514E-85F2-EE321B064A33}"/>
              </a:ext>
            </a:extLst>
          </p:cNvPr>
          <p:cNvCxnSpPr/>
          <p:nvPr/>
        </p:nvCxnSpPr>
        <p:spPr>
          <a:xfrm flipV="1">
            <a:off x="4510700" y="4253890"/>
            <a:ext cx="0" cy="40790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9898B34F-ED68-8F42-8084-6CA93F98ACC6}"/>
              </a:ext>
            </a:extLst>
          </p:cNvPr>
          <p:cNvCxnSpPr/>
          <p:nvPr/>
        </p:nvCxnSpPr>
        <p:spPr>
          <a:xfrm flipV="1">
            <a:off x="5696507" y="4253890"/>
            <a:ext cx="0" cy="407903"/>
          </a:xfrm>
          <a:prstGeom prst="straightConnector1">
            <a:avLst/>
          </a:prstGeom>
          <a:ln w="381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952F67A6-931B-9E4D-98D4-7CA0A5233154}"/>
              </a:ext>
            </a:extLst>
          </p:cNvPr>
          <p:cNvSpPr/>
          <p:nvPr/>
        </p:nvSpPr>
        <p:spPr>
          <a:xfrm>
            <a:off x="835737" y="3680986"/>
            <a:ext cx="1300356" cy="461665"/>
          </a:xfrm>
          <a:prstGeom prst="rect">
            <a:avLst/>
          </a:prstGeom>
        </p:spPr>
        <p:txBody>
          <a:bodyPr wrap="none">
            <a:spAutoFit/>
          </a:bodyPr>
          <a:lstStyle/>
          <a:p>
            <a:r>
              <a:rPr lang="en-US" sz="2400" dirty="0">
                <a:solidFill>
                  <a:srgbClr val="001080"/>
                </a:solidFill>
                <a:latin typeface="Menlo" panose="020B0609030804020204" pitchFamily="49" charset="0"/>
              </a:rPr>
              <a:t>a</a:t>
            </a:r>
            <a:r>
              <a:rPr lang="en-US" sz="2400" b="0" dirty="0">
                <a:solidFill>
                  <a:srgbClr val="001080"/>
                </a:solidFill>
                <a:effectLst/>
                <a:latin typeface="Menlo" panose="020B0609030804020204" pitchFamily="49" charset="0"/>
              </a:rPr>
              <a:t>rray:</a:t>
            </a:r>
            <a:endParaRPr lang="en-US" sz="2400" dirty="0"/>
          </a:p>
        </p:txBody>
      </p:sp>
      <p:sp>
        <p:nvSpPr>
          <p:cNvPr id="38" name="Rectangle 37">
            <a:extLst>
              <a:ext uri="{FF2B5EF4-FFF2-40B4-BE49-F238E27FC236}">
                <a16:creationId xmlns:a16="http://schemas.microsoft.com/office/drawing/2014/main" id="{3841C614-184C-8A4E-AFE0-78B65B8A5D46}"/>
              </a:ext>
            </a:extLst>
          </p:cNvPr>
          <p:cNvSpPr/>
          <p:nvPr/>
        </p:nvSpPr>
        <p:spPr>
          <a:xfrm>
            <a:off x="94939" y="4224275"/>
            <a:ext cx="2044149" cy="461665"/>
          </a:xfrm>
          <a:prstGeom prst="rect">
            <a:avLst/>
          </a:prstGeom>
        </p:spPr>
        <p:txBody>
          <a:bodyPr wrap="none">
            <a:spAutoFit/>
          </a:bodyPr>
          <a:lstStyle/>
          <a:p>
            <a:r>
              <a:rPr lang="en-US" sz="2400" b="0" dirty="0">
                <a:solidFill>
                  <a:srgbClr val="001080"/>
                </a:solidFill>
                <a:effectLst/>
                <a:latin typeface="Menlo" panose="020B0609030804020204" pitchFamily="49" charset="0"/>
              </a:rPr>
              <a:t>iteration:</a:t>
            </a:r>
            <a:endParaRPr lang="en-US" sz="2400" dirty="0"/>
          </a:p>
        </p:txBody>
      </p:sp>
      <mc:AlternateContent xmlns:mc="http://schemas.openxmlformats.org/markup-compatibility/2006">
        <mc:Choice xmlns:a14="http://schemas.microsoft.com/office/drawing/2010/main" Requires="a14">
          <p:sp>
            <p:nvSpPr>
              <p:cNvPr id="39" name="Line Callout 2 (Border and Accent Bar) 38">
                <a:extLst>
                  <a:ext uri="{FF2B5EF4-FFF2-40B4-BE49-F238E27FC236}">
                    <a16:creationId xmlns:a16="http://schemas.microsoft.com/office/drawing/2014/main" id="{54B096CF-159A-D44D-B1F0-DECBE8044CB0}"/>
                  </a:ext>
                </a:extLst>
              </p:cNvPr>
              <p:cNvSpPr/>
              <p:nvPr/>
            </p:nvSpPr>
            <p:spPr>
              <a:xfrm>
                <a:off x="8620094" y="3680986"/>
                <a:ext cx="3613091" cy="1154582"/>
              </a:xfrm>
              <a:prstGeom prst="accentBorderCallout2">
                <a:avLst>
                  <a:gd name="adj1" fmla="val 18750"/>
                  <a:gd name="adj2" fmla="val -8333"/>
                  <a:gd name="adj3" fmla="val 18750"/>
                  <a:gd name="adj4" fmla="val -16667"/>
                  <a:gd name="adj5" fmla="val -38026"/>
                  <a:gd name="adj6" fmla="val -547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Only location </a:t>
                </a:r>
                <a14:m>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 </m:t>
                    </m:r>
                  </m:oMath>
                </a14:m>
                <a:r>
                  <a:rPr lang="en-US" sz="2000" dirty="0"/>
                  <a:t>matters. We don’t need to track other locations precisely.</a:t>
                </a:r>
              </a:p>
            </p:txBody>
          </p:sp>
        </mc:Choice>
        <mc:Fallback>
          <p:sp>
            <p:nvSpPr>
              <p:cNvPr id="39" name="Line Callout 2 (Border and Accent Bar) 38">
                <a:extLst>
                  <a:ext uri="{FF2B5EF4-FFF2-40B4-BE49-F238E27FC236}">
                    <a16:creationId xmlns:a16="http://schemas.microsoft.com/office/drawing/2014/main" id="{54B096CF-159A-D44D-B1F0-DECBE8044CB0}"/>
                  </a:ext>
                </a:extLst>
              </p:cNvPr>
              <p:cNvSpPr>
                <a:spLocks noRot="1" noChangeAspect="1" noMove="1" noResize="1" noEditPoints="1" noAdjustHandles="1" noChangeArrowheads="1" noChangeShapeType="1" noTextEdit="1"/>
              </p:cNvSpPr>
              <p:nvPr/>
            </p:nvSpPr>
            <p:spPr>
              <a:xfrm>
                <a:off x="8620094" y="3680986"/>
                <a:ext cx="3613091" cy="1154582"/>
              </a:xfrm>
              <a:prstGeom prst="accentBorderCallout2">
                <a:avLst>
                  <a:gd name="adj1" fmla="val 18750"/>
                  <a:gd name="adj2" fmla="val -8333"/>
                  <a:gd name="adj3" fmla="val 18750"/>
                  <a:gd name="adj4" fmla="val -16667"/>
                  <a:gd name="adj5" fmla="val -38026"/>
                  <a:gd name="adj6" fmla="val -54759"/>
                </a:avLst>
              </a:prstGeom>
              <a:blipFill>
                <a:blip r:embed="rId4"/>
                <a:stretch>
                  <a:fillRect b="-1563"/>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63956A9E-EB37-624C-B4FE-D704C0E8B2F1}"/>
              </a:ext>
            </a:extLst>
          </p:cNvPr>
          <p:cNvSpPr/>
          <p:nvPr/>
        </p:nvSpPr>
        <p:spPr>
          <a:xfrm>
            <a:off x="4472116" y="5446431"/>
            <a:ext cx="300625" cy="300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7FBB9BB-1B85-364F-9C9A-D54C079A36AC}"/>
              </a:ext>
            </a:extLst>
          </p:cNvPr>
          <p:cNvSpPr/>
          <p:nvPr/>
        </p:nvSpPr>
        <p:spPr>
          <a:xfrm>
            <a:off x="4472116" y="5957214"/>
            <a:ext cx="300625" cy="30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19">
            <a:extLst>
              <a:ext uri="{FF2B5EF4-FFF2-40B4-BE49-F238E27FC236}">
                <a16:creationId xmlns:a16="http://schemas.microsoft.com/office/drawing/2014/main" id="{FF17D9AD-A476-5240-8CD9-9413F8A9F4E6}"/>
              </a:ext>
            </a:extLst>
          </p:cNvPr>
          <p:cNvSpPr>
            <a:spLocks noGrp="1"/>
          </p:cNvSpPr>
          <p:nvPr>
            <p:ph type="sldNum" sz="quarter" idx="11"/>
          </p:nvPr>
        </p:nvSpPr>
        <p:spPr/>
        <p:txBody>
          <a:bodyPr/>
          <a:lstStyle/>
          <a:p>
            <a:fld id="{86996F19-3FA7-3441-9750-1B9463D7BCAE}" type="slidenum">
              <a:rPr lang="en-US" smtClean="0"/>
              <a:pPr/>
              <a:t>6</a:t>
            </a:fld>
            <a:endParaRPr lang="en-US"/>
          </a:p>
        </p:txBody>
      </p:sp>
    </p:spTree>
    <p:extLst>
      <p:ext uri="{BB962C8B-B14F-4D97-AF65-F5344CB8AC3E}">
        <p14:creationId xmlns:p14="http://schemas.microsoft.com/office/powerpoint/2010/main" val="138622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548640" y="3108960"/>
            <a:ext cx="12435840" cy="2056164"/>
          </a:xfrm>
        </p:spPr>
        <p:txBody>
          <a:bodyPr/>
          <a:lstStyle/>
          <a:p>
            <a:r>
              <a:rPr lang="en-US" dirty="0"/>
              <a:t>Our tool</a:t>
            </a:r>
            <a:br>
              <a:rPr lang="en-US" dirty="0"/>
            </a:br>
            <a:r>
              <a:rPr lang="en-US" dirty="0"/>
              <a:t>(from users’ perspective)</a:t>
            </a:r>
          </a:p>
        </p:txBody>
      </p:sp>
      <p:sp>
        <p:nvSpPr>
          <p:cNvPr id="3" name="Slide Number Placeholder 2">
            <a:extLst>
              <a:ext uri="{FF2B5EF4-FFF2-40B4-BE49-F238E27FC236}">
                <a16:creationId xmlns:a16="http://schemas.microsoft.com/office/drawing/2014/main" id="{2701D16F-6279-B045-B3D2-31764515B9C3}"/>
              </a:ext>
            </a:extLst>
          </p:cNvPr>
          <p:cNvSpPr>
            <a:spLocks noGrp="1"/>
          </p:cNvSpPr>
          <p:nvPr>
            <p:ph type="sldNum" sz="quarter" idx="10"/>
          </p:nvPr>
        </p:nvSpPr>
        <p:spPr/>
        <p:txBody>
          <a:bodyPr/>
          <a:lstStyle/>
          <a:p>
            <a:fld id="{86996F19-3FA7-3441-9750-1B9463D7BCAE}" type="slidenum">
              <a:rPr lang="en-US" smtClean="0"/>
              <a:t>7</a:t>
            </a:fld>
            <a:endParaRPr lang="en-US"/>
          </a:p>
        </p:txBody>
      </p:sp>
    </p:spTree>
    <p:extLst>
      <p:ext uri="{BB962C8B-B14F-4D97-AF65-F5344CB8AC3E}">
        <p14:creationId xmlns:p14="http://schemas.microsoft.com/office/powerpoint/2010/main" val="3795936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Our tool (from users’ perspective)</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3270964" y="4771763"/>
            <a:ext cx="8237372" cy="1757679"/>
          </a:xfrm>
        </p:spPr>
        <p:txBody>
          <a:bodyPr/>
          <a:lstStyle/>
          <a:p>
            <a:r>
              <a:rPr lang="en-US" dirty="0"/>
              <a:t>We developed a tool that </a:t>
            </a:r>
            <a:r>
              <a:rPr lang="en-US" b="1" dirty="0"/>
              <a:t>automatically</a:t>
            </a:r>
            <a:r>
              <a:rPr lang="en-US" dirty="0"/>
              <a:t> rewrites a program to abstract loops and arrays.</a:t>
            </a:r>
          </a:p>
        </p:txBody>
      </p:sp>
      <p:pic>
        <p:nvPicPr>
          <p:cNvPr id="4" name="Graphic 3" descr="Document">
            <a:extLst>
              <a:ext uri="{FF2B5EF4-FFF2-40B4-BE49-F238E27FC236}">
                <a16:creationId xmlns:a16="http://schemas.microsoft.com/office/drawing/2014/main" id="{CD6B318F-C8BC-6F4F-AB84-70A766808A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875" y="1700158"/>
            <a:ext cx="667500" cy="667500"/>
          </a:xfrm>
          <a:prstGeom prst="rect">
            <a:avLst/>
          </a:prstGeom>
        </p:spPr>
      </p:pic>
      <p:sp>
        <p:nvSpPr>
          <p:cNvPr id="5" name="TextBox 4">
            <a:extLst>
              <a:ext uri="{FF2B5EF4-FFF2-40B4-BE49-F238E27FC236}">
                <a16:creationId xmlns:a16="http://schemas.microsoft.com/office/drawing/2014/main" id="{87EEE804-DEE3-6249-AF84-7CB163FCB599}"/>
              </a:ext>
            </a:extLst>
          </p:cNvPr>
          <p:cNvSpPr txBox="1"/>
          <p:nvPr/>
        </p:nvSpPr>
        <p:spPr>
          <a:xfrm>
            <a:off x="1230010" y="2367658"/>
            <a:ext cx="1776448" cy="338554"/>
          </a:xfrm>
          <a:prstGeom prst="rect">
            <a:avLst/>
          </a:prstGeom>
          <a:noFill/>
        </p:spPr>
        <p:txBody>
          <a:bodyPr wrap="none" rtlCol="0">
            <a:spAutoFit/>
          </a:bodyPr>
          <a:lstStyle/>
          <a:p>
            <a:r>
              <a:rPr lang="en-US" sz="1600" dirty="0">
                <a:solidFill>
                  <a:schemeClr val="bg1"/>
                </a:solidFill>
              </a:rPr>
              <a:t>C program/proof</a:t>
            </a:r>
          </a:p>
        </p:txBody>
      </p:sp>
      <p:sp>
        <p:nvSpPr>
          <p:cNvPr id="6" name="Right Arrow 5">
            <a:extLst>
              <a:ext uri="{FF2B5EF4-FFF2-40B4-BE49-F238E27FC236}">
                <a16:creationId xmlns:a16="http://schemas.microsoft.com/office/drawing/2014/main" id="{C9E08122-9860-B04B-991C-543E5D562FE6}"/>
              </a:ext>
            </a:extLst>
          </p:cNvPr>
          <p:cNvSpPr/>
          <p:nvPr/>
        </p:nvSpPr>
        <p:spPr>
          <a:xfrm>
            <a:off x="2852625" y="1878019"/>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a:extLst>
              <a:ext uri="{FF2B5EF4-FFF2-40B4-BE49-F238E27FC236}">
                <a16:creationId xmlns:a16="http://schemas.microsoft.com/office/drawing/2014/main" id="{EBFC410F-7A7A-1545-9253-9A2A1583C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253" y="1700158"/>
            <a:ext cx="667500" cy="667500"/>
          </a:xfrm>
          <a:prstGeom prst="rect">
            <a:avLst/>
          </a:prstGeom>
        </p:spPr>
      </p:pic>
      <p:sp>
        <p:nvSpPr>
          <p:cNvPr id="8" name="TextBox 7">
            <a:extLst>
              <a:ext uri="{FF2B5EF4-FFF2-40B4-BE49-F238E27FC236}">
                <a16:creationId xmlns:a16="http://schemas.microsoft.com/office/drawing/2014/main" id="{124D70E8-C065-3541-8674-72AA1EE6E258}"/>
              </a:ext>
            </a:extLst>
          </p:cNvPr>
          <p:cNvSpPr txBox="1"/>
          <p:nvPr/>
        </p:nvSpPr>
        <p:spPr>
          <a:xfrm>
            <a:off x="3906122" y="2367658"/>
            <a:ext cx="1619354" cy="338554"/>
          </a:xfrm>
          <a:prstGeom prst="rect">
            <a:avLst/>
          </a:prstGeom>
          <a:noFill/>
        </p:spPr>
        <p:txBody>
          <a:bodyPr wrap="none" rtlCol="0">
            <a:spAutoFit/>
          </a:bodyPr>
          <a:lstStyle/>
          <a:p>
            <a:r>
              <a:rPr lang="en-US" sz="1600" dirty="0">
                <a:solidFill>
                  <a:schemeClr val="bg1"/>
                </a:solidFill>
              </a:rPr>
              <a:t>GOTO program</a:t>
            </a:r>
          </a:p>
        </p:txBody>
      </p:sp>
      <p:pic>
        <p:nvPicPr>
          <p:cNvPr id="9" name="Graphic 8" descr="Document">
            <a:extLst>
              <a:ext uri="{FF2B5EF4-FFF2-40B4-BE49-F238E27FC236}">
                <a16:creationId xmlns:a16="http://schemas.microsoft.com/office/drawing/2014/main" id="{45C4238D-FC23-1D42-9E9D-86A8F8413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6184" y="2736990"/>
            <a:ext cx="667500" cy="667500"/>
          </a:xfrm>
          <a:prstGeom prst="rect">
            <a:avLst/>
          </a:prstGeom>
        </p:spPr>
      </p:pic>
      <p:sp>
        <p:nvSpPr>
          <p:cNvPr id="10" name="TextBox 9">
            <a:extLst>
              <a:ext uri="{FF2B5EF4-FFF2-40B4-BE49-F238E27FC236}">
                <a16:creationId xmlns:a16="http://schemas.microsoft.com/office/drawing/2014/main" id="{6CD1DE38-661D-9548-9351-F61DD92766F2}"/>
              </a:ext>
            </a:extLst>
          </p:cNvPr>
          <p:cNvSpPr txBox="1"/>
          <p:nvPr/>
        </p:nvSpPr>
        <p:spPr>
          <a:xfrm>
            <a:off x="3633955" y="3404490"/>
            <a:ext cx="2218877" cy="338554"/>
          </a:xfrm>
          <a:prstGeom prst="rect">
            <a:avLst/>
          </a:prstGeom>
          <a:noFill/>
        </p:spPr>
        <p:txBody>
          <a:bodyPr wrap="none" rtlCol="0">
            <a:spAutoFit/>
          </a:bodyPr>
          <a:lstStyle/>
          <a:p>
            <a:r>
              <a:rPr lang="en-US" sz="1600" dirty="0">
                <a:solidFill>
                  <a:schemeClr val="bg1"/>
                </a:solidFill>
              </a:rPr>
              <a:t>JSON abstraction info</a:t>
            </a:r>
          </a:p>
        </p:txBody>
      </p:sp>
      <p:sp>
        <p:nvSpPr>
          <p:cNvPr id="11" name="Right Arrow 10">
            <a:extLst>
              <a:ext uri="{FF2B5EF4-FFF2-40B4-BE49-F238E27FC236}">
                <a16:creationId xmlns:a16="http://schemas.microsoft.com/office/drawing/2014/main" id="{455759AA-4C7C-234E-9C92-AFB8759E6ACC}"/>
              </a:ext>
            </a:extLst>
          </p:cNvPr>
          <p:cNvSpPr/>
          <p:nvPr/>
        </p:nvSpPr>
        <p:spPr>
          <a:xfrm>
            <a:off x="5575221" y="1902305"/>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16B9E57-7C63-6C4B-8F65-279DA8CDA1D3}"/>
              </a:ext>
            </a:extLst>
          </p:cNvPr>
          <p:cNvSpPr/>
          <p:nvPr/>
        </p:nvSpPr>
        <p:spPr>
          <a:xfrm>
            <a:off x="5581369" y="3070740"/>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562BF4-A325-9947-B194-7C4A3C5B2F08}"/>
              </a:ext>
            </a:extLst>
          </p:cNvPr>
          <p:cNvSpPr/>
          <p:nvPr/>
        </p:nvSpPr>
        <p:spPr>
          <a:xfrm>
            <a:off x="6846543" y="1700158"/>
            <a:ext cx="1258594" cy="18889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Our tool (RRA)</a:t>
            </a:r>
          </a:p>
        </p:txBody>
      </p:sp>
      <p:sp>
        <p:nvSpPr>
          <p:cNvPr id="14" name="Right Arrow 13">
            <a:extLst>
              <a:ext uri="{FF2B5EF4-FFF2-40B4-BE49-F238E27FC236}">
                <a16:creationId xmlns:a16="http://schemas.microsoft.com/office/drawing/2014/main" id="{62E1D0E3-EC40-5546-BD86-6DF20FF4BBAA}"/>
              </a:ext>
            </a:extLst>
          </p:cNvPr>
          <p:cNvSpPr/>
          <p:nvPr/>
        </p:nvSpPr>
        <p:spPr>
          <a:xfrm>
            <a:off x="8342309" y="2486760"/>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a:extLst>
              <a:ext uri="{FF2B5EF4-FFF2-40B4-BE49-F238E27FC236}">
                <a16:creationId xmlns:a16="http://schemas.microsoft.com/office/drawing/2014/main" id="{B7A02E8F-CCC2-6F47-884E-789D95CE3C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7368" y="2069490"/>
            <a:ext cx="667500" cy="667500"/>
          </a:xfrm>
          <a:prstGeom prst="rect">
            <a:avLst/>
          </a:prstGeom>
        </p:spPr>
      </p:pic>
      <p:sp>
        <p:nvSpPr>
          <p:cNvPr id="16" name="TextBox 15">
            <a:extLst>
              <a:ext uri="{FF2B5EF4-FFF2-40B4-BE49-F238E27FC236}">
                <a16:creationId xmlns:a16="http://schemas.microsoft.com/office/drawing/2014/main" id="{783D9055-8459-944C-8B7E-449F88126C0D}"/>
              </a:ext>
            </a:extLst>
          </p:cNvPr>
          <p:cNvSpPr txBox="1"/>
          <p:nvPr/>
        </p:nvSpPr>
        <p:spPr>
          <a:xfrm>
            <a:off x="9505394" y="2736990"/>
            <a:ext cx="1619354" cy="584775"/>
          </a:xfrm>
          <a:prstGeom prst="rect">
            <a:avLst/>
          </a:prstGeom>
          <a:noFill/>
        </p:spPr>
        <p:txBody>
          <a:bodyPr wrap="none" rtlCol="0">
            <a:spAutoFit/>
          </a:bodyPr>
          <a:lstStyle/>
          <a:p>
            <a:r>
              <a:rPr lang="en-US" sz="1600" dirty="0">
                <a:solidFill>
                  <a:schemeClr val="bg1"/>
                </a:solidFill>
              </a:rPr>
              <a:t>Abstracted</a:t>
            </a:r>
          </a:p>
          <a:p>
            <a:r>
              <a:rPr lang="en-US" sz="1600" dirty="0">
                <a:solidFill>
                  <a:schemeClr val="bg1"/>
                </a:solidFill>
              </a:rPr>
              <a:t>GOTO program</a:t>
            </a:r>
          </a:p>
        </p:txBody>
      </p:sp>
      <p:sp>
        <p:nvSpPr>
          <p:cNvPr id="17" name="Rectangle 16">
            <a:extLst>
              <a:ext uri="{FF2B5EF4-FFF2-40B4-BE49-F238E27FC236}">
                <a16:creationId xmlns:a16="http://schemas.microsoft.com/office/drawing/2014/main" id="{8F50E26F-AF64-A047-AF40-1BBF77BD01FC}"/>
              </a:ext>
            </a:extLst>
          </p:cNvPr>
          <p:cNvSpPr/>
          <p:nvPr/>
        </p:nvSpPr>
        <p:spPr>
          <a:xfrm>
            <a:off x="11602199" y="1663481"/>
            <a:ext cx="1258594" cy="18889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CBMC backend</a:t>
            </a:r>
          </a:p>
        </p:txBody>
      </p:sp>
      <p:sp>
        <p:nvSpPr>
          <p:cNvPr id="18" name="Right Arrow 17">
            <a:extLst>
              <a:ext uri="{FF2B5EF4-FFF2-40B4-BE49-F238E27FC236}">
                <a16:creationId xmlns:a16="http://schemas.microsoft.com/office/drawing/2014/main" id="{461C8A3B-A5AB-9745-B997-4C2263A33A43}"/>
              </a:ext>
            </a:extLst>
          </p:cNvPr>
          <p:cNvSpPr/>
          <p:nvPr/>
        </p:nvSpPr>
        <p:spPr>
          <a:xfrm>
            <a:off x="10862075" y="2486760"/>
            <a:ext cx="667500"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3498992-64A0-2646-9D0A-63373610A0B0}"/>
              </a:ext>
            </a:extLst>
          </p:cNvPr>
          <p:cNvSpPr txBox="1"/>
          <p:nvPr/>
        </p:nvSpPr>
        <p:spPr>
          <a:xfrm>
            <a:off x="2826772" y="1572708"/>
            <a:ext cx="888385" cy="338554"/>
          </a:xfrm>
          <a:prstGeom prst="rect">
            <a:avLst/>
          </a:prstGeom>
          <a:noFill/>
        </p:spPr>
        <p:txBody>
          <a:bodyPr wrap="none" rtlCol="0">
            <a:spAutoFit/>
          </a:bodyPr>
          <a:lstStyle/>
          <a:p>
            <a:r>
              <a:rPr lang="en-US" sz="1600" dirty="0" err="1">
                <a:solidFill>
                  <a:schemeClr val="bg1"/>
                </a:solidFill>
              </a:rPr>
              <a:t>goto</a:t>
            </a:r>
            <a:r>
              <a:rPr lang="en-US" sz="1600" dirty="0">
                <a:solidFill>
                  <a:schemeClr val="bg1"/>
                </a:solidFill>
              </a:rPr>
              <a:t>-cc</a:t>
            </a:r>
            <a:endParaRPr lang="en-US" dirty="0">
              <a:solidFill>
                <a:schemeClr val="bg1"/>
              </a:solidFill>
            </a:endParaRPr>
          </a:p>
        </p:txBody>
      </p:sp>
      <p:sp>
        <p:nvSpPr>
          <p:cNvPr id="19" name="Slide Number Placeholder 18">
            <a:extLst>
              <a:ext uri="{FF2B5EF4-FFF2-40B4-BE49-F238E27FC236}">
                <a16:creationId xmlns:a16="http://schemas.microsoft.com/office/drawing/2014/main" id="{F5355060-4895-DC43-A035-DA80C442354C}"/>
              </a:ext>
            </a:extLst>
          </p:cNvPr>
          <p:cNvSpPr>
            <a:spLocks noGrp="1"/>
          </p:cNvSpPr>
          <p:nvPr>
            <p:ph type="sldNum" sz="quarter" idx="11"/>
          </p:nvPr>
        </p:nvSpPr>
        <p:spPr/>
        <p:txBody>
          <a:bodyPr/>
          <a:lstStyle/>
          <a:p>
            <a:fld id="{86996F19-3FA7-3441-9750-1B9463D7BCAE}" type="slidenum">
              <a:rPr lang="en-US" smtClean="0"/>
              <a:pPr/>
              <a:t>8</a:t>
            </a:fld>
            <a:endParaRPr lang="en-US"/>
          </a:p>
        </p:txBody>
      </p:sp>
    </p:spTree>
    <p:extLst>
      <p:ext uri="{BB962C8B-B14F-4D97-AF65-F5344CB8AC3E}">
        <p14:creationId xmlns:p14="http://schemas.microsoft.com/office/powerpoint/2010/main" val="3656603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Our tool (from users’ perspective)</a:t>
            </a:r>
          </a:p>
        </p:txBody>
      </p:sp>
      <p:sp>
        <p:nvSpPr>
          <p:cNvPr id="21" name="Text Placeholder 20">
            <a:extLst>
              <a:ext uri="{FF2B5EF4-FFF2-40B4-BE49-F238E27FC236}">
                <a16:creationId xmlns:a16="http://schemas.microsoft.com/office/drawing/2014/main" id="{F219808C-404C-FE4E-91AF-0835B93B7DBA}"/>
              </a:ext>
            </a:extLst>
          </p:cNvPr>
          <p:cNvSpPr>
            <a:spLocks noGrp="1"/>
          </p:cNvSpPr>
          <p:nvPr>
            <p:ph type="body" sz="quarter" idx="10"/>
          </p:nvPr>
        </p:nvSpPr>
        <p:spPr>
          <a:xfrm>
            <a:off x="548640" y="4314172"/>
            <a:ext cx="13510260" cy="2926888"/>
          </a:xfrm>
        </p:spPr>
        <p:txBody>
          <a:bodyPr/>
          <a:lstStyle/>
          <a:p>
            <a:r>
              <a:rPr lang="en-US" dirty="0"/>
              <a:t>Users’ goal: </a:t>
            </a:r>
          </a:p>
          <a:p>
            <a:pPr marL="457200" indent="-457200">
              <a:buFont typeface="Arial" panose="020B0604020202020204" pitchFamily="34" charset="0"/>
              <a:buChar char="•"/>
            </a:pPr>
            <a:r>
              <a:rPr lang="en-US" sz="2400" dirty="0"/>
              <a:t>Prove a program unboundedly</a:t>
            </a:r>
          </a:p>
          <a:p>
            <a:r>
              <a:rPr lang="en-US" dirty="0"/>
              <a:t>With our tool, users only need to:</a:t>
            </a:r>
            <a:endParaRPr lang="en-US" sz="2400" dirty="0"/>
          </a:p>
          <a:p>
            <a:pPr marL="457200" indent="-457200">
              <a:buFont typeface="Arial" panose="020B0604020202020204" pitchFamily="34" charset="0"/>
              <a:buChar char="•"/>
            </a:pPr>
            <a:r>
              <a:rPr lang="en-US" sz="2400" dirty="0"/>
              <a:t>Tell us which loops/arrays need to be abstracted</a:t>
            </a:r>
          </a:p>
          <a:p>
            <a:endParaRPr lang="en-US" dirty="0"/>
          </a:p>
        </p:txBody>
      </p:sp>
      <p:pic>
        <p:nvPicPr>
          <p:cNvPr id="4" name="Graphic 3" descr="Document">
            <a:extLst>
              <a:ext uri="{FF2B5EF4-FFF2-40B4-BE49-F238E27FC236}">
                <a16:creationId xmlns:a16="http://schemas.microsoft.com/office/drawing/2014/main" id="{CD6B318F-C8BC-6F4F-AB84-70A766808A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875" y="1700158"/>
            <a:ext cx="667500" cy="667500"/>
          </a:xfrm>
          <a:prstGeom prst="rect">
            <a:avLst/>
          </a:prstGeom>
        </p:spPr>
      </p:pic>
      <p:sp>
        <p:nvSpPr>
          <p:cNvPr id="5" name="TextBox 4">
            <a:extLst>
              <a:ext uri="{FF2B5EF4-FFF2-40B4-BE49-F238E27FC236}">
                <a16:creationId xmlns:a16="http://schemas.microsoft.com/office/drawing/2014/main" id="{87EEE804-DEE3-6249-AF84-7CB163FCB599}"/>
              </a:ext>
            </a:extLst>
          </p:cNvPr>
          <p:cNvSpPr txBox="1"/>
          <p:nvPr/>
        </p:nvSpPr>
        <p:spPr>
          <a:xfrm>
            <a:off x="1230010" y="2367658"/>
            <a:ext cx="1776448" cy="338554"/>
          </a:xfrm>
          <a:prstGeom prst="rect">
            <a:avLst/>
          </a:prstGeom>
          <a:noFill/>
        </p:spPr>
        <p:txBody>
          <a:bodyPr wrap="none" rtlCol="0">
            <a:spAutoFit/>
          </a:bodyPr>
          <a:lstStyle/>
          <a:p>
            <a:r>
              <a:rPr lang="en-US" sz="1600" dirty="0">
                <a:solidFill>
                  <a:schemeClr val="bg1"/>
                </a:solidFill>
              </a:rPr>
              <a:t>C program/proof</a:t>
            </a:r>
          </a:p>
        </p:txBody>
      </p:sp>
      <p:sp>
        <p:nvSpPr>
          <p:cNvPr id="6" name="Right Arrow 5">
            <a:extLst>
              <a:ext uri="{FF2B5EF4-FFF2-40B4-BE49-F238E27FC236}">
                <a16:creationId xmlns:a16="http://schemas.microsoft.com/office/drawing/2014/main" id="{C9E08122-9860-B04B-991C-543E5D562FE6}"/>
              </a:ext>
            </a:extLst>
          </p:cNvPr>
          <p:cNvSpPr/>
          <p:nvPr/>
        </p:nvSpPr>
        <p:spPr>
          <a:xfrm>
            <a:off x="2852625" y="1878019"/>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a:extLst>
              <a:ext uri="{FF2B5EF4-FFF2-40B4-BE49-F238E27FC236}">
                <a16:creationId xmlns:a16="http://schemas.microsoft.com/office/drawing/2014/main" id="{EBFC410F-7A7A-1545-9253-9A2A1583C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253" y="1700158"/>
            <a:ext cx="667500" cy="667500"/>
          </a:xfrm>
          <a:prstGeom prst="rect">
            <a:avLst/>
          </a:prstGeom>
        </p:spPr>
      </p:pic>
      <p:sp>
        <p:nvSpPr>
          <p:cNvPr id="8" name="TextBox 7">
            <a:extLst>
              <a:ext uri="{FF2B5EF4-FFF2-40B4-BE49-F238E27FC236}">
                <a16:creationId xmlns:a16="http://schemas.microsoft.com/office/drawing/2014/main" id="{124D70E8-C065-3541-8674-72AA1EE6E258}"/>
              </a:ext>
            </a:extLst>
          </p:cNvPr>
          <p:cNvSpPr txBox="1"/>
          <p:nvPr/>
        </p:nvSpPr>
        <p:spPr>
          <a:xfrm>
            <a:off x="3906122" y="2367658"/>
            <a:ext cx="1619354" cy="338554"/>
          </a:xfrm>
          <a:prstGeom prst="rect">
            <a:avLst/>
          </a:prstGeom>
          <a:noFill/>
        </p:spPr>
        <p:txBody>
          <a:bodyPr wrap="none" rtlCol="0">
            <a:spAutoFit/>
          </a:bodyPr>
          <a:lstStyle/>
          <a:p>
            <a:r>
              <a:rPr lang="en-US" sz="1600" dirty="0">
                <a:solidFill>
                  <a:schemeClr val="bg1"/>
                </a:solidFill>
              </a:rPr>
              <a:t>GOTO program</a:t>
            </a:r>
          </a:p>
        </p:txBody>
      </p:sp>
      <p:pic>
        <p:nvPicPr>
          <p:cNvPr id="9" name="Graphic 8" descr="Document">
            <a:extLst>
              <a:ext uri="{FF2B5EF4-FFF2-40B4-BE49-F238E27FC236}">
                <a16:creationId xmlns:a16="http://schemas.microsoft.com/office/drawing/2014/main" id="{45C4238D-FC23-1D42-9E9D-86A8F8413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6184" y="2736990"/>
            <a:ext cx="667500" cy="667500"/>
          </a:xfrm>
          <a:prstGeom prst="rect">
            <a:avLst/>
          </a:prstGeom>
        </p:spPr>
      </p:pic>
      <p:sp>
        <p:nvSpPr>
          <p:cNvPr id="10" name="TextBox 9">
            <a:extLst>
              <a:ext uri="{FF2B5EF4-FFF2-40B4-BE49-F238E27FC236}">
                <a16:creationId xmlns:a16="http://schemas.microsoft.com/office/drawing/2014/main" id="{6CD1DE38-661D-9548-9351-F61DD92766F2}"/>
              </a:ext>
            </a:extLst>
          </p:cNvPr>
          <p:cNvSpPr txBox="1"/>
          <p:nvPr/>
        </p:nvSpPr>
        <p:spPr>
          <a:xfrm>
            <a:off x="3633955" y="3404490"/>
            <a:ext cx="2218877" cy="338554"/>
          </a:xfrm>
          <a:prstGeom prst="rect">
            <a:avLst/>
          </a:prstGeom>
          <a:noFill/>
        </p:spPr>
        <p:txBody>
          <a:bodyPr wrap="none" rtlCol="0">
            <a:spAutoFit/>
          </a:bodyPr>
          <a:lstStyle/>
          <a:p>
            <a:r>
              <a:rPr lang="en-US" sz="1600" dirty="0">
                <a:solidFill>
                  <a:schemeClr val="bg1"/>
                </a:solidFill>
              </a:rPr>
              <a:t>JSON abstraction info</a:t>
            </a:r>
          </a:p>
        </p:txBody>
      </p:sp>
      <p:sp>
        <p:nvSpPr>
          <p:cNvPr id="11" name="Right Arrow 10">
            <a:extLst>
              <a:ext uri="{FF2B5EF4-FFF2-40B4-BE49-F238E27FC236}">
                <a16:creationId xmlns:a16="http://schemas.microsoft.com/office/drawing/2014/main" id="{455759AA-4C7C-234E-9C92-AFB8759E6ACC}"/>
              </a:ext>
            </a:extLst>
          </p:cNvPr>
          <p:cNvSpPr/>
          <p:nvPr/>
        </p:nvSpPr>
        <p:spPr>
          <a:xfrm>
            <a:off x="5575221" y="1902305"/>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16B9E57-7C63-6C4B-8F65-279DA8CDA1D3}"/>
              </a:ext>
            </a:extLst>
          </p:cNvPr>
          <p:cNvSpPr/>
          <p:nvPr/>
        </p:nvSpPr>
        <p:spPr>
          <a:xfrm>
            <a:off x="5581369" y="3070740"/>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562BF4-A325-9947-B194-7C4A3C5B2F08}"/>
              </a:ext>
            </a:extLst>
          </p:cNvPr>
          <p:cNvSpPr/>
          <p:nvPr/>
        </p:nvSpPr>
        <p:spPr>
          <a:xfrm>
            <a:off x="6846543" y="1700158"/>
            <a:ext cx="1258594" cy="18889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Our tool (RRA)</a:t>
            </a:r>
          </a:p>
        </p:txBody>
      </p:sp>
      <p:sp>
        <p:nvSpPr>
          <p:cNvPr id="14" name="Right Arrow 13">
            <a:extLst>
              <a:ext uri="{FF2B5EF4-FFF2-40B4-BE49-F238E27FC236}">
                <a16:creationId xmlns:a16="http://schemas.microsoft.com/office/drawing/2014/main" id="{62E1D0E3-EC40-5546-BD86-6DF20FF4BBAA}"/>
              </a:ext>
            </a:extLst>
          </p:cNvPr>
          <p:cNvSpPr/>
          <p:nvPr/>
        </p:nvSpPr>
        <p:spPr>
          <a:xfrm>
            <a:off x="8342309" y="2486760"/>
            <a:ext cx="1024404"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a:extLst>
              <a:ext uri="{FF2B5EF4-FFF2-40B4-BE49-F238E27FC236}">
                <a16:creationId xmlns:a16="http://schemas.microsoft.com/office/drawing/2014/main" id="{B7A02E8F-CCC2-6F47-884E-789D95CE3C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7368" y="2069490"/>
            <a:ext cx="667500" cy="667500"/>
          </a:xfrm>
          <a:prstGeom prst="rect">
            <a:avLst/>
          </a:prstGeom>
        </p:spPr>
      </p:pic>
      <p:sp>
        <p:nvSpPr>
          <p:cNvPr id="16" name="TextBox 15">
            <a:extLst>
              <a:ext uri="{FF2B5EF4-FFF2-40B4-BE49-F238E27FC236}">
                <a16:creationId xmlns:a16="http://schemas.microsoft.com/office/drawing/2014/main" id="{783D9055-8459-944C-8B7E-449F88126C0D}"/>
              </a:ext>
            </a:extLst>
          </p:cNvPr>
          <p:cNvSpPr txBox="1"/>
          <p:nvPr/>
        </p:nvSpPr>
        <p:spPr>
          <a:xfrm>
            <a:off x="9505394" y="2736990"/>
            <a:ext cx="1619354" cy="584775"/>
          </a:xfrm>
          <a:prstGeom prst="rect">
            <a:avLst/>
          </a:prstGeom>
          <a:noFill/>
        </p:spPr>
        <p:txBody>
          <a:bodyPr wrap="none" rtlCol="0">
            <a:spAutoFit/>
          </a:bodyPr>
          <a:lstStyle/>
          <a:p>
            <a:r>
              <a:rPr lang="en-US" sz="1600" dirty="0">
                <a:solidFill>
                  <a:schemeClr val="bg1"/>
                </a:solidFill>
              </a:rPr>
              <a:t>Abstracted</a:t>
            </a:r>
          </a:p>
          <a:p>
            <a:r>
              <a:rPr lang="en-US" sz="1600" dirty="0">
                <a:solidFill>
                  <a:schemeClr val="bg1"/>
                </a:solidFill>
              </a:rPr>
              <a:t>GOTO program</a:t>
            </a:r>
          </a:p>
        </p:txBody>
      </p:sp>
      <p:sp>
        <p:nvSpPr>
          <p:cNvPr id="17" name="Rectangle 16">
            <a:extLst>
              <a:ext uri="{FF2B5EF4-FFF2-40B4-BE49-F238E27FC236}">
                <a16:creationId xmlns:a16="http://schemas.microsoft.com/office/drawing/2014/main" id="{8F50E26F-AF64-A047-AF40-1BBF77BD01FC}"/>
              </a:ext>
            </a:extLst>
          </p:cNvPr>
          <p:cNvSpPr/>
          <p:nvPr/>
        </p:nvSpPr>
        <p:spPr>
          <a:xfrm>
            <a:off x="11602199" y="1663481"/>
            <a:ext cx="1258594" cy="18889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CBMC backend</a:t>
            </a:r>
          </a:p>
        </p:txBody>
      </p:sp>
      <p:sp>
        <p:nvSpPr>
          <p:cNvPr id="18" name="Right Arrow 17">
            <a:extLst>
              <a:ext uri="{FF2B5EF4-FFF2-40B4-BE49-F238E27FC236}">
                <a16:creationId xmlns:a16="http://schemas.microsoft.com/office/drawing/2014/main" id="{461C8A3B-A5AB-9745-B997-4C2263A33A43}"/>
              </a:ext>
            </a:extLst>
          </p:cNvPr>
          <p:cNvSpPr/>
          <p:nvPr/>
        </p:nvSpPr>
        <p:spPr>
          <a:xfrm>
            <a:off x="10862075" y="2486760"/>
            <a:ext cx="667500" cy="31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3498992-64A0-2646-9D0A-63373610A0B0}"/>
              </a:ext>
            </a:extLst>
          </p:cNvPr>
          <p:cNvSpPr txBox="1"/>
          <p:nvPr/>
        </p:nvSpPr>
        <p:spPr>
          <a:xfrm>
            <a:off x="2826772" y="1572708"/>
            <a:ext cx="888385" cy="338554"/>
          </a:xfrm>
          <a:prstGeom prst="rect">
            <a:avLst/>
          </a:prstGeom>
          <a:noFill/>
        </p:spPr>
        <p:txBody>
          <a:bodyPr wrap="none" rtlCol="0">
            <a:spAutoFit/>
          </a:bodyPr>
          <a:lstStyle/>
          <a:p>
            <a:r>
              <a:rPr lang="en-US" sz="1600" dirty="0" err="1">
                <a:solidFill>
                  <a:schemeClr val="bg1"/>
                </a:solidFill>
              </a:rPr>
              <a:t>goto</a:t>
            </a:r>
            <a:r>
              <a:rPr lang="en-US" sz="1600" dirty="0">
                <a:solidFill>
                  <a:schemeClr val="bg1"/>
                </a:solidFill>
              </a:rPr>
              <a:t>-cc</a:t>
            </a:r>
            <a:endParaRPr lang="en-US" dirty="0">
              <a:solidFill>
                <a:schemeClr val="bg1"/>
              </a:solidFill>
            </a:endParaRPr>
          </a:p>
        </p:txBody>
      </p:sp>
      <p:sp>
        <p:nvSpPr>
          <p:cNvPr id="80" name="Oval 79">
            <a:extLst>
              <a:ext uri="{FF2B5EF4-FFF2-40B4-BE49-F238E27FC236}">
                <a16:creationId xmlns:a16="http://schemas.microsoft.com/office/drawing/2014/main" id="{35BE91EA-7A9C-4E4E-89FF-42F63B367947}"/>
              </a:ext>
            </a:extLst>
          </p:cNvPr>
          <p:cNvSpPr/>
          <p:nvPr/>
        </p:nvSpPr>
        <p:spPr>
          <a:xfrm>
            <a:off x="3508123" y="2496908"/>
            <a:ext cx="2310713" cy="1649713"/>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0571F7C-9B56-BE41-8F33-8976E90F5802}"/>
              </a:ext>
            </a:extLst>
          </p:cNvPr>
          <p:cNvSpPr>
            <a:spLocks noGrp="1"/>
          </p:cNvSpPr>
          <p:nvPr>
            <p:ph type="sldNum" sz="quarter" idx="11"/>
          </p:nvPr>
        </p:nvSpPr>
        <p:spPr/>
        <p:txBody>
          <a:bodyPr/>
          <a:lstStyle/>
          <a:p>
            <a:fld id="{86996F19-3FA7-3441-9750-1B9463D7BCAE}" type="slidenum">
              <a:rPr lang="en-US" smtClean="0"/>
              <a:pPr/>
              <a:t>9</a:t>
            </a:fld>
            <a:endParaRPr lang="en-US"/>
          </a:p>
        </p:txBody>
      </p:sp>
    </p:spTree>
    <p:extLst>
      <p:ext uri="{BB962C8B-B14F-4D97-AF65-F5344CB8AC3E}">
        <p14:creationId xmlns:p14="http://schemas.microsoft.com/office/powerpoint/2010/main" val="364587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32327</TotalTime>
  <Words>4860</Words>
  <Application>Microsoft Macintosh PowerPoint</Application>
  <PresentationFormat>Custom</PresentationFormat>
  <Paragraphs>609</Paragraphs>
  <Slides>35</Slides>
  <Notes>33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Amazon Ember</vt:lpstr>
      <vt:lpstr>Amazon Ember Light</vt:lpstr>
      <vt:lpstr>Amazon Ember Regular</vt:lpstr>
      <vt:lpstr>Arial</vt:lpstr>
      <vt:lpstr>Calibri</vt:lpstr>
      <vt:lpstr>Cambria Math</vt:lpstr>
      <vt:lpstr>Menlo</vt:lpstr>
      <vt:lpstr>DeckTemplate-AWS</vt:lpstr>
      <vt:lpstr>PowerPoint Presentation</vt:lpstr>
      <vt:lpstr>In short…</vt:lpstr>
      <vt:lpstr>Intuition of replication reducing abstraction (RRA)</vt:lpstr>
      <vt:lpstr>Intuition of replication reducing abstraction (RRA)</vt:lpstr>
      <vt:lpstr>Intuition of replication reducing abstraction (RRA)</vt:lpstr>
      <vt:lpstr>Intuition of replication reducing abstraction (RRA)</vt:lpstr>
      <vt:lpstr>Our tool (from users’ perspective)</vt:lpstr>
      <vt:lpstr>Our tool (from users’ perspective)</vt:lpstr>
      <vt:lpstr>Our tool (from users’ perspective)</vt:lpstr>
      <vt:lpstr>Demo</vt:lpstr>
      <vt:lpstr>Now the details…</vt:lpstr>
      <vt:lpstr>How did we achieve it?</vt:lpstr>
      <vt:lpstr>How did we achieve it?</vt:lpstr>
      <vt:lpstr>How did we achieve it?</vt:lpstr>
      <vt:lpstr>How did we achieve it?</vt:lpstr>
      <vt:lpstr>A few questions</vt:lpstr>
      <vt:lpstr>Is it general?</vt:lpstr>
      <vt:lpstr>Is it general?</vt:lpstr>
      <vt:lpstr>Is it general?</vt:lpstr>
      <vt:lpstr>Is it general?</vt:lpstr>
      <vt:lpstr>A few questions</vt:lpstr>
      <vt:lpstr>Is it sound?</vt:lpstr>
      <vt:lpstr>Is it sound?</vt:lpstr>
      <vt:lpstr>Is it sound?</vt:lpstr>
      <vt:lpstr>Is it sound?</vt:lpstr>
      <vt:lpstr>Evaluation of our tool (RRA)</vt:lpstr>
      <vt:lpstr>Evaluation of our tool (RRA)</vt:lpstr>
      <vt:lpstr>Evaluation of our tool (RRA)</vt:lpstr>
      <vt:lpstr>Recap</vt:lpstr>
      <vt:lpstr>Q&amp;A</vt:lpstr>
      <vt:lpstr>About myself</vt:lpstr>
      <vt:lpstr>Intuition of replication reducing abstraction (RRA)</vt:lpstr>
      <vt:lpstr>Table of contents</vt:lpstr>
      <vt:lpstr>Intuition of replication reducing abstraction (RRA)</vt:lpstr>
      <vt:lpstr>Our tool (from users’ perspective)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187</cp:revision>
  <dcterms:created xsi:type="dcterms:W3CDTF">2016-06-17T18:22:10Z</dcterms:created>
  <dcterms:modified xsi:type="dcterms:W3CDTF">2021-09-01T15:37:39Z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